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33"/>
  </p:notesMasterIdLst>
  <p:sldIdLst>
    <p:sldId id="256" r:id="rId2"/>
    <p:sldId id="311" r:id="rId3"/>
    <p:sldId id="305" r:id="rId4"/>
    <p:sldId id="278" r:id="rId5"/>
    <p:sldId id="280" r:id="rId6"/>
    <p:sldId id="284" r:id="rId7"/>
    <p:sldId id="283" r:id="rId8"/>
    <p:sldId id="285" r:id="rId9"/>
    <p:sldId id="269" r:id="rId10"/>
    <p:sldId id="306" r:id="rId11"/>
    <p:sldId id="307" r:id="rId12"/>
    <p:sldId id="291" r:id="rId13"/>
    <p:sldId id="267" r:id="rId14"/>
    <p:sldId id="266" r:id="rId15"/>
    <p:sldId id="265" r:id="rId16"/>
    <p:sldId id="286" r:id="rId17"/>
    <p:sldId id="287" r:id="rId18"/>
    <p:sldId id="288" r:id="rId19"/>
    <p:sldId id="290" r:id="rId20"/>
    <p:sldId id="292" r:id="rId21"/>
    <p:sldId id="293" r:id="rId22"/>
    <p:sldId id="294" r:id="rId23"/>
    <p:sldId id="295" r:id="rId24"/>
    <p:sldId id="297" r:id="rId25"/>
    <p:sldId id="298" r:id="rId26"/>
    <p:sldId id="299" r:id="rId27"/>
    <p:sldId id="275" r:id="rId28"/>
    <p:sldId id="309" r:id="rId29"/>
    <p:sldId id="303" r:id="rId30"/>
    <p:sldId id="304" r:id="rId31"/>
    <p:sldId id="31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19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1014" autoAdjust="0"/>
  </p:normalViewPr>
  <p:slideViewPr>
    <p:cSldViewPr snapToGrid="0" snapToObjects="1">
      <p:cViewPr>
        <p:scale>
          <a:sx n="108" d="100"/>
          <a:sy n="108" d="100"/>
        </p:scale>
        <p:origin x="-62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stinle\Documents\research\umn\RecBench_PVLDB2011\experiments\recbenth_present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stinle\Documents\research\umn\RecBench_PVLDB2011\experiments\recbenth_presentation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stinle\Documents\research\umn\RecBench_PVLDB2011\experiments\recbenth_presentation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stinle\Documents\research\umn\RecBench_PVLDB2011\experiments\recbenth_presentation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stinle\Documents\research\umn\RecBench_PVLDB2011\experiments\recbenth_presentation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stinle\Documents\research\umn\RecBench_PVLDB2011\experiments\recbenth_presentation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'task-init'!$A$3</c:f>
              <c:strCache>
                <c:ptCount val="1"/>
                <c:pt idx="0">
                  <c:v>Initialization Time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12700"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  <a:ln w="12700"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  <a:ln w="12700">
                <a:solidFill>
                  <a:sysClr val="windowText" lastClr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7A0019"/>
              </a:solidFill>
              <a:ln w="12700">
                <a:solidFill>
                  <a:sysClr val="windowText" lastClr="000000"/>
                </a:solidFill>
              </a:ln>
            </c:spPr>
          </c:dPt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'task-init'!$B$2:$E$2</c:f>
              <c:strCache>
                <c:ptCount val="4"/>
                <c:pt idx="0">
                  <c:v>DBMS</c:v>
                </c:pt>
                <c:pt idx="1">
                  <c:v>RecStore MA</c:v>
                </c:pt>
                <c:pt idx="2">
                  <c:v>RecStore MI</c:v>
                </c:pt>
                <c:pt idx="3">
                  <c:v>MultiLens</c:v>
                </c:pt>
              </c:strCache>
            </c:strRef>
          </c:cat>
          <c:val>
            <c:numRef>
              <c:f>'task-init'!$B$3:$E$3</c:f>
              <c:numCache>
                <c:formatCode>0</c:formatCode>
                <c:ptCount val="4"/>
                <c:pt idx="0" formatCode="General">
                  <c:v>30255</c:v>
                </c:pt>
                <c:pt idx="1">
                  <c:v>3254.7118799999998</c:v>
                </c:pt>
                <c:pt idx="2">
                  <c:v>1709.4075</c:v>
                </c:pt>
                <c:pt idx="3">
                  <c:v>425.92500000000001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680768"/>
        <c:axId val="93685632"/>
      </c:barChart>
      <c:catAx>
        <c:axId val="93680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/>
                  <a:t>Architecture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3685632"/>
        <c:crosses val="autoZero"/>
        <c:auto val="1"/>
        <c:lblAlgn val="ctr"/>
        <c:lblOffset val="100"/>
        <c:noMultiLvlLbl val="0"/>
      </c:catAx>
      <c:valAx>
        <c:axId val="9368563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/>
                  <a:t>Time (sec)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3680768"/>
        <c:crosses val="autoZero"/>
        <c:crossBetween val="between"/>
      </c:valAx>
    </c:plotArea>
    <c:plotVisOnly val="1"/>
    <c:dispBlanksAs val="gap"/>
    <c:showDLblsOverMax val="0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'task-init'!$A$13</c:f>
              <c:strCache>
                <c:ptCount val="1"/>
                <c:pt idx="0">
                  <c:v>Initialization Time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12700"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  <a:ln w="12700"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  <a:ln w="12700">
                <a:solidFill>
                  <a:sysClr val="windowText" lastClr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7A0019"/>
              </a:solidFill>
              <a:ln w="12700">
                <a:solidFill>
                  <a:sysClr val="windowText" lastClr="000000"/>
                </a:solidFill>
              </a:ln>
            </c:spPr>
          </c:dPt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'task-init'!$B$12:$E$12</c:f>
              <c:strCache>
                <c:ptCount val="4"/>
                <c:pt idx="0">
                  <c:v>DBMS</c:v>
                </c:pt>
                <c:pt idx="1">
                  <c:v>RecStore MA</c:v>
                </c:pt>
                <c:pt idx="2">
                  <c:v>RecStore MI</c:v>
                </c:pt>
                <c:pt idx="3">
                  <c:v>MultiLens</c:v>
                </c:pt>
              </c:strCache>
            </c:strRef>
          </c:cat>
          <c:val>
            <c:numRef>
              <c:f>'task-init'!$B$13:$E$13</c:f>
              <c:numCache>
                <c:formatCode>0</c:formatCode>
                <c:ptCount val="4"/>
                <c:pt idx="0" formatCode="General">
                  <c:v>61320</c:v>
                </c:pt>
                <c:pt idx="1">
                  <c:v>44666.138910000001</c:v>
                </c:pt>
                <c:pt idx="2">
                  <c:v>23459.10657</c:v>
                </c:pt>
                <c:pt idx="3">
                  <c:v>3371.3879999999999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696768"/>
        <c:axId val="93808128"/>
      </c:barChart>
      <c:catAx>
        <c:axId val="93696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/>
                  <a:t>Architecture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3808128"/>
        <c:crosses val="autoZero"/>
        <c:auto val="1"/>
        <c:lblAlgn val="ctr"/>
        <c:lblOffset val="100"/>
        <c:noMultiLvlLbl val="0"/>
      </c:catAx>
      <c:valAx>
        <c:axId val="9380812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/>
                  <a:t>Time (sec)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3696768"/>
        <c:crosses val="autoZero"/>
        <c:crossBetween val="between"/>
      </c:valAx>
    </c:plotArea>
    <c:plotVisOnly val="1"/>
    <c:dispBlanksAs val="gap"/>
    <c:showDLblsOverMax val="0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'task-rec'!$B$2</c:f>
              <c:strCache>
                <c:ptCount val="1"/>
                <c:pt idx="0">
                  <c:v>DBMS/RecStore MA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</a:ln>
          </c:spPr>
          <c:invertIfNegative val="0"/>
          <c:cat>
            <c:strRef>
              <c:f>'task-rec'!$A$3:$A$6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'task-rec'!$B$3:$B$6</c:f>
              <c:numCache>
                <c:formatCode>General</c:formatCode>
                <c:ptCount val="4"/>
                <c:pt idx="0">
                  <c:v>0.54618333333333302</c:v>
                </c:pt>
                <c:pt idx="1">
                  <c:v>0.93183000000000005</c:v>
                </c:pt>
                <c:pt idx="2">
                  <c:v>2.1274233333333301</c:v>
                </c:pt>
                <c:pt idx="3">
                  <c:v>7.0533200000000003</c:v>
                </c:pt>
              </c:numCache>
            </c:numRef>
          </c:val>
        </c:ser>
        <c:ser>
          <c:idx val="1"/>
          <c:order val="1"/>
          <c:tx>
            <c:strRef>
              <c:f>'task-rec'!$C$2</c:f>
              <c:strCache>
                <c:ptCount val="1"/>
                <c:pt idx="0">
                  <c:v>RecStore MI</c:v>
                </c:pt>
              </c:strCache>
            </c:strRef>
          </c:tx>
          <c:spPr>
            <a:solidFill>
              <a:srgbClr val="8064A2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</a:ln>
          </c:spPr>
          <c:invertIfNegative val="0"/>
          <c:cat>
            <c:strRef>
              <c:f>'task-rec'!$A$3:$A$6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'task-rec'!$C$3:$C$6</c:f>
              <c:numCache>
                <c:formatCode>General</c:formatCode>
                <c:ptCount val="4"/>
                <c:pt idx="0">
                  <c:v>0.90120249999999902</c:v>
                </c:pt>
                <c:pt idx="1">
                  <c:v>1.5375194999999999</c:v>
                </c:pt>
                <c:pt idx="2">
                  <c:v>3.5102484999999808</c:v>
                </c:pt>
                <c:pt idx="3">
                  <c:v>11.637978</c:v>
                </c:pt>
              </c:numCache>
            </c:numRef>
          </c:val>
        </c:ser>
        <c:ser>
          <c:idx val="2"/>
          <c:order val="2"/>
          <c:tx>
            <c:strRef>
              <c:f>'task-rec'!$D$2</c:f>
              <c:strCache>
                <c:ptCount val="1"/>
                <c:pt idx="0">
                  <c:v>MultiLens</c:v>
                </c:pt>
              </c:strCache>
            </c:strRef>
          </c:tx>
          <c:spPr>
            <a:solidFill>
              <a:srgbClr val="7A0019"/>
            </a:solidFill>
          </c:spPr>
          <c:invertIfNegative val="0"/>
          <c:cat>
            <c:strRef>
              <c:f>'task-rec'!$A$3:$A$6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'task-rec'!$D$3:$D$6</c:f>
              <c:numCache>
                <c:formatCode>General</c:formatCode>
                <c:ptCount val="4"/>
                <c:pt idx="0">
                  <c:v>0.77434135166093898</c:v>
                </c:pt>
                <c:pt idx="1">
                  <c:v>1.099274532264223</c:v>
                </c:pt>
                <c:pt idx="2">
                  <c:v>2.0036273386788852</c:v>
                </c:pt>
                <c:pt idx="3">
                  <c:v>4.443108056510118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162560"/>
        <c:axId val="96164480"/>
      </c:barChart>
      <c:catAx>
        <c:axId val="96162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/>
                  <a:t>User Quartile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164480"/>
        <c:crosses val="autoZero"/>
        <c:auto val="1"/>
        <c:lblAlgn val="ctr"/>
        <c:lblOffset val="100"/>
        <c:noMultiLvlLbl val="0"/>
      </c:catAx>
      <c:valAx>
        <c:axId val="9616448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/>
                  <a:t>Time (ms)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162560"/>
        <c:crosses val="autoZero"/>
        <c:crossBetween val="between"/>
      </c:valAx>
    </c:plotArea>
    <c:legend>
      <c:legendPos val="t"/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3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'task-rec'!$B$18</c:f>
              <c:strCache>
                <c:ptCount val="1"/>
                <c:pt idx="0">
                  <c:v>DBMS/RecStore MA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</a:ln>
          </c:spPr>
          <c:invertIfNegative val="0"/>
          <c:cat>
            <c:strRef>
              <c:f>'task-rec'!$A$19:$A$22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'task-rec'!$B$19:$B$22</c:f>
              <c:numCache>
                <c:formatCode>General</c:formatCode>
                <c:ptCount val="4"/>
                <c:pt idx="0">
                  <c:v>1.6784669999999999</c:v>
                </c:pt>
                <c:pt idx="1">
                  <c:v>4.3534389999999936</c:v>
                </c:pt>
                <c:pt idx="2">
                  <c:v>8.9228889999999996</c:v>
                </c:pt>
                <c:pt idx="3">
                  <c:v>26.108017</c:v>
                </c:pt>
              </c:numCache>
            </c:numRef>
          </c:val>
        </c:ser>
        <c:ser>
          <c:idx val="1"/>
          <c:order val="1"/>
          <c:tx>
            <c:strRef>
              <c:f>'task-rec'!$C$18</c:f>
              <c:strCache>
                <c:ptCount val="1"/>
                <c:pt idx="0">
                  <c:v>RecStore MI</c:v>
                </c:pt>
              </c:strCache>
            </c:strRef>
          </c:tx>
          <c:spPr>
            <a:solidFill>
              <a:srgbClr val="8064A2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</a:ln>
          </c:spPr>
          <c:invertIfNegative val="0"/>
          <c:cat>
            <c:strRef>
              <c:f>'task-rec'!$A$19:$A$22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'task-rec'!$C$19:$C$22</c:f>
              <c:numCache>
                <c:formatCode>General</c:formatCode>
                <c:ptCount val="4"/>
                <c:pt idx="0">
                  <c:v>2.7694705499999999</c:v>
                </c:pt>
                <c:pt idx="1">
                  <c:v>7.1831743499999776</c:v>
                </c:pt>
                <c:pt idx="2">
                  <c:v>14.722766849999999</c:v>
                </c:pt>
                <c:pt idx="3">
                  <c:v>43.07822805</c:v>
                </c:pt>
              </c:numCache>
            </c:numRef>
          </c:val>
        </c:ser>
        <c:ser>
          <c:idx val="2"/>
          <c:order val="2"/>
          <c:tx>
            <c:strRef>
              <c:f>'task-rec'!$D$18</c:f>
              <c:strCache>
                <c:ptCount val="1"/>
                <c:pt idx="0">
                  <c:v>MultiLens</c:v>
                </c:pt>
              </c:strCache>
            </c:strRef>
          </c:tx>
          <c:spPr>
            <a:solidFill>
              <a:srgbClr val="7A0019"/>
            </a:solidFill>
          </c:spPr>
          <c:invertIfNegative val="0"/>
          <c:cat>
            <c:strRef>
              <c:f>'task-rec'!$A$19:$A$22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'task-rec'!$D$19:$D$22</c:f>
              <c:numCache>
                <c:formatCode>General</c:formatCode>
                <c:ptCount val="4"/>
                <c:pt idx="0">
                  <c:v>0.51827168721537298</c:v>
                </c:pt>
                <c:pt idx="1">
                  <c:v>1.0808619349105859</c:v>
                </c:pt>
                <c:pt idx="2">
                  <c:v>2.3557425302676771</c:v>
                </c:pt>
                <c:pt idx="3">
                  <c:v>7.1605298233921966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71328"/>
        <c:axId val="98773248"/>
      </c:barChart>
      <c:catAx>
        <c:axId val="98771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/>
                  <a:t>User</a:t>
                </a:r>
                <a:r>
                  <a:rPr lang="en-US" sz="1600" baseline="0"/>
                  <a:t> Quartile</a:t>
                </a:r>
                <a:endParaRPr lang="en-US" sz="1600"/>
              </a:p>
            </c:rich>
          </c:tx>
          <c:layout/>
          <c:overlay val="0"/>
        </c:title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773248"/>
        <c:crosses val="autoZero"/>
        <c:auto val="1"/>
        <c:lblAlgn val="ctr"/>
        <c:lblOffset val="100"/>
        <c:noMultiLvlLbl val="0"/>
      </c:catAx>
      <c:valAx>
        <c:axId val="9877324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/>
                  <a:t>Time (ms)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771328"/>
        <c:crosses val="autoZero"/>
        <c:crossBetween val="between"/>
      </c:valAx>
    </c:plotArea>
    <c:legend>
      <c:legendPos val="t"/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3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'task-filter'!$B$2</c:f>
              <c:strCache>
                <c:ptCount val="1"/>
                <c:pt idx="0">
                  <c:v>DBMS/RecStore MA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</a:ln>
          </c:spPr>
          <c:invertIfNegative val="0"/>
          <c:cat>
            <c:strRef>
              <c:f>'task-filter'!$A$3:$A$6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'task-filter'!$B$3:$B$6</c:f>
              <c:numCache>
                <c:formatCode>General</c:formatCode>
                <c:ptCount val="4"/>
                <c:pt idx="0">
                  <c:v>0.65325666666666704</c:v>
                </c:pt>
                <c:pt idx="1">
                  <c:v>1.6595633333333299</c:v>
                </c:pt>
                <c:pt idx="2">
                  <c:v>6.2225666666666646</c:v>
                </c:pt>
                <c:pt idx="3">
                  <c:v>7.9096533333333303</c:v>
                </c:pt>
              </c:numCache>
            </c:numRef>
          </c:val>
        </c:ser>
        <c:ser>
          <c:idx val="1"/>
          <c:order val="1"/>
          <c:tx>
            <c:strRef>
              <c:f>'task-filter'!$C$2</c:f>
              <c:strCache>
                <c:ptCount val="1"/>
                <c:pt idx="0">
                  <c:v>RecStore MI</c:v>
                </c:pt>
              </c:strCache>
            </c:strRef>
          </c:tx>
          <c:spPr>
            <a:solidFill>
              <a:srgbClr val="8064A2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</a:ln>
          </c:spPr>
          <c:invertIfNegative val="0"/>
          <c:cat>
            <c:strRef>
              <c:f>'task-filter'!$A$3:$A$6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'task-filter'!$C$3:$C$6</c:f>
              <c:numCache>
                <c:formatCode>General</c:formatCode>
                <c:ptCount val="4"/>
                <c:pt idx="0">
                  <c:v>1.077873500000001</c:v>
                </c:pt>
                <c:pt idx="1">
                  <c:v>2.7382794999999942</c:v>
                </c:pt>
                <c:pt idx="2">
                  <c:v>10.267234999999999</c:v>
                </c:pt>
                <c:pt idx="3">
                  <c:v>13.050928000000001</c:v>
                </c:pt>
              </c:numCache>
            </c:numRef>
          </c:val>
        </c:ser>
        <c:ser>
          <c:idx val="2"/>
          <c:order val="2"/>
          <c:tx>
            <c:strRef>
              <c:f>'task-filter'!$D$2</c:f>
              <c:strCache>
                <c:ptCount val="1"/>
                <c:pt idx="0">
                  <c:v>MultiLens</c:v>
                </c:pt>
              </c:strCache>
            </c:strRef>
          </c:tx>
          <c:spPr>
            <a:solidFill>
              <a:srgbClr val="7A0019"/>
            </a:solidFill>
          </c:spPr>
          <c:invertIfNegative val="0"/>
          <c:cat>
            <c:strRef>
              <c:f>'task-filter'!$A$3:$A$6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'task-filter'!$D$3:$D$6</c:f>
              <c:numCache>
                <c:formatCode>General</c:formatCode>
                <c:ptCount val="4"/>
                <c:pt idx="0">
                  <c:v>17.161130202367179</c:v>
                </c:pt>
                <c:pt idx="1">
                  <c:v>17.241695303550969</c:v>
                </c:pt>
                <c:pt idx="2">
                  <c:v>17.524627720504011</c:v>
                </c:pt>
                <c:pt idx="3">
                  <c:v>18.499427262313819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310016"/>
        <c:axId val="98312192"/>
      </c:barChart>
      <c:catAx>
        <c:axId val="98310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/>
                  <a:t>User Quartile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txPr>
          <a:bodyPr rot="0" vert="horz" anchor="t" anchorCtr="1"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312192"/>
        <c:crosses val="autoZero"/>
        <c:auto val="1"/>
        <c:lblAlgn val="ctr"/>
        <c:lblOffset val="100"/>
        <c:noMultiLvlLbl val="0"/>
      </c:catAx>
      <c:valAx>
        <c:axId val="9831219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/>
                  <a:t>Time (ms)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310016"/>
        <c:crosses val="autoZero"/>
        <c:crossBetween val="between"/>
      </c:valAx>
    </c:plotArea>
    <c:legend>
      <c:legendPos val="t"/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3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'task-filter'!$B$18</c:f>
              <c:strCache>
                <c:ptCount val="1"/>
                <c:pt idx="0">
                  <c:v>DBMS/RecStore MA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</a:ln>
          </c:spPr>
          <c:invertIfNegative val="0"/>
          <c:cat>
            <c:strRef>
              <c:f>'task-filter'!$A$19:$A$22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'task-filter'!$B$19:$B$22</c:f>
              <c:numCache>
                <c:formatCode>General</c:formatCode>
                <c:ptCount val="4"/>
                <c:pt idx="0">
                  <c:v>0.42297222222222203</c:v>
                </c:pt>
                <c:pt idx="1">
                  <c:v>0.38249444444444403</c:v>
                </c:pt>
                <c:pt idx="2">
                  <c:v>0.47101666666666703</c:v>
                </c:pt>
                <c:pt idx="3">
                  <c:v>0.59928333333333395</c:v>
                </c:pt>
              </c:numCache>
            </c:numRef>
          </c:val>
        </c:ser>
        <c:ser>
          <c:idx val="1"/>
          <c:order val="1"/>
          <c:tx>
            <c:strRef>
              <c:f>'task-filter'!$C$18</c:f>
              <c:strCache>
                <c:ptCount val="1"/>
                <c:pt idx="0">
                  <c:v>RecStore MI</c:v>
                </c:pt>
              </c:strCache>
            </c:strRef>
          </c:tx>
          <c:spPr>
            <a:solidFill>
              <a:srgbClr val="8064A2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</a:ln>
          </c:spPr>
          <c:invertIfNegative val="0"/>
          <c:cat>
            <c:strRef>
              <c:f>'task-filter'!$A$19:$A$22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'task-filter'!$C$19:$C$22</c:f>
              <c:numCache>
                <c:formatCode>General</c:formatCode>
                <c:ptCount val="4"/>
                <c:pt idx="0">
                  <c:v>0.69790416666666599</c:v>
                </c:pt>
                <c:pt idx="1">
                  <c:v>0.63111583333333299</c:v>
                </c:pt>
                <c:pt idx="2">
                  <c:v>0.77717749999999997</c:v>
                </c:pt>
                <c:pt idx="3">
                  <c:v>0.98881750000000102</c:v>
                </c:pt>
              </c:numCache>
            </c:numRef>
          </c:val>
        </c:ser>
        <c:ser>
          <c:idx val="2"/>
          <c:order val="2"/>
          <c:tx>
            <c:strRef>
              <c:f>'task-filter'!$D$18</c:f>
              <c:strCache>
                <c:ptCount val="1"/>
                <c:pt idx="0">
                  <c:v>MultiLens</c:v>
                </c:pt>
              </c:strCache>
            </c:strRef>
          </c:tx>
          <c:spPr>
            <a:solidFill>
              <a:srgbClr val="7A0019"/>
            </a:solidFill>
          </c:spPr>
          <c:invertIfNegative val="0"/>
          <c:cat>
            <c:strRef>
              <c:f>'task-filter'!$A$19:$A$22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'task-filter'!$D$19:$D$22</c:f>
              <c:numCache>
                <c:formatCode>General</c:formatCode>
                <c:ptCount val="4"/>
                <c:pt idx="0">
                  <c:v>8.4323558813728479</c:v>
                </c:pt>
                <c:pt idx="1">
                  <c:v>9.07980673108964</c:v>
                </c:pt>
                <c:pt idx="2">
                  <c:v>10.25758080639787</c:v>
                </c:pt>
                <c:pt idx="3">
                  <c:v>13.97275908030657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366976"/>
        <c:axId val="98368896"/>
      </c:barChart>
      <c:catAx>
        <c:axId val="98366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/>
                  <a:t>User Quartile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368896"/>
        <c:crosses val="autoZero"/>
        <c:auto val="1"/>
        <c:lblAlgn val="ctr"/>
        <c:lblOffset val="100"/>
        <c:noMultiLvlLbl val="0"/>
      </c:catAx>
      <c:valAx>
        <c:axId val="9836889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/>
                  <a:t>Time (ms)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366976"/>
        <c:crosses val="autoZero"/>
        <c:crossBetween val="between"/>
      </c:valAx>
    </c:plotArea>
    <c:legend>
      <c:legendPos val="t"/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3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E468A-0D38-46DF-A263-AD75CB3EC407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9B5FE-5401-4B73-A635-6D92D42B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basic idea of a recommender systems is to gather user opinions/behavior and analyze this information to provide personalized suggestions (recommendations) to individual users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Most prominent example is Netflix (users watch movies, provide ratings, </a:t>
            </a:r>
            <a:r>
              <a:rPr lang="en-US" baseline="0" dirty="0" err="1" smtClean="0"/>
              <a:t>netflix</a:t>
            </a:r>
            <a:r>
              <a:rPr lang="en-US" baseline="0" dirty="0" smtClean="0"/>
              <a:t> provides movie recommendations)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Amazon for books and other products (mix of purchase history and ratings)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Apple iTunes store: apps, TV shows, music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task models our system user navigating to a specific target item (e.g., movie, book), whereby the recommender system gauges the user’s interest in the item.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objective of this task is to generate the user’s predicted rating for the target item.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task tests the system performance in producing predictions for a single item.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task models a new item being added to the system.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objective of this task is to get the item into circulation as a recommendation candidate as soon as possible after users start rating it or customers start buying it.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most systems, this task will require incorporating the item’s ratings or purchase history into the recommender model built originally by the initialization task.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58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MultiLens</a:t>
            </a:r>
            <a:r>
              <a:rPr lang="en-US" dirty="0" smtClean="0"/>
              <a:t>/Hand-Built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Flexibility: harder</a:t>
            </a:r>
            <a:r>
              <a:rPr lang="en-US" baseline="0" dirty="0" smtClean="0"/>
              <a:t> to implement non-trivial changes to recommender systems, e.g., add filtering techniques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Query processing: “lean and mean”, customized code tailored to recommendation task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Domain-specific optimizations such as customized in-memory data structures and recommendation generation algorithms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Drawbacks when data must go to disk (re-implement disk-based algorithms or rely on virtual paging)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DBMS-based approach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Flexibility: almost trivial to add functionality such as selection, etc.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Query processing: 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Advantage: leverage query processor to find near-optimal plan, indexing, scale to out-of-memory-sized data sets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Disadvantage: if most operations are memory-based, non-trivial book-keeping overhead compared to hand-built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61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make this concrete, I will</a:t>
            </a:r>
            <a:r>
              <a:rPr lang="en-US" baseline="0" dirty="0" smtClean="0"/>
              <a:t> discuss one specific method for producing recommendations, which is item-based CF.  Item-based CF is the specific technique we use in our experiments in the paper.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Want to emphasize two things: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item-based CF is just one of many ways to produce recommendations, we use it in this work as it is popular and used extensively in practice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benchmark tasks that we will see shortly are in no way tied to a specific recommendation method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[set up item-based CF example with users/movies]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1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Almost all recommender systems we have come across have been customized pieces of software used for a specific purpose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One good example of this is </a:t>
            </a:r>
            <a:r>
              <a:rPr lang="en-US" baseline="0" dirty="0" err="1" smtClean="0"/>
              <a:t>MovieLens</a:t>
            </a:r>
            <a:r>
              <a:rPr lang="en-US" baseline="0" dirty="0" smtClean="0"/>
              <a:t> built a the university of Minnesota (for those not familiar, this was an early research prototype…)</a:t>
            </a:r>
          </a:p>
          <a:p>
            <a:pPr marL="1143000" lvl="2" indent="-228600">
              <a:buAutoNum type="arabicPeriod"/>
            </a:pPr>
            <a:r>
              <a:rPr lang="en-US" baseline="0" dirty="0" smtClean="0"/>
              <a:t>Built entirely in java, uses DBMS as a persistent store for ratings</a:t>
            </a:r>
          </a:p>
          <a:p>
            <a:pPr marL="685800" lvl="1" indent="-228600">
              <a:buAutoNum type="arabicPeriod"/>
            </a:pPr>
            <a:endParaRPr lang="en-US" baseline="0" dirty="0" smtClean="0"/>
          </a:p>
          <a:p>
            <a:pPr marL="228600" lvl="0" indent="-228600">
              <a:buAutoNum type="arabicPeriod"/>
            </a:pPr>
            <a:r>
              <a:rPr lang="en-US" baseline="0" dirty="0" smtClean="0"/>
              <a:t>No work in the literature that we are aware of has tested recommender system performance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Performance has been synonymous with recommendation “quality”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Two quotes from prominent work in the recommender system community help highlight this fact</a:t>
            </a:r>
          </a:p>
          <a:p>
            <a:pPr marL="685800" lvl="1" indent="-228600">
              <a:buAutoNum type="arabicPeriod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Objective of this task is to prepare the system for “live use”</a:t>
            </a:r>
          </a:p>
          <a:p>
            <a:endParaRPr lang="en-US" dirty="0" smtClean="0"/>
          </a:p>
          <a:p>
            <a:r>
              <a:rPr lang="en-US" dirty="0" smtClean="0"/>
              <a:t>For</a:t>
            </a:r>
            <a:r>
              <a:rPr lang="en-US" baseline="0" dirty="0" smtClean="0"/>
              <a:t> most systems, initialization will mean building the recommender model.  This is usually an offline task.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task simulates a user navigating to an e-commerce site (e.g., Netflix,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movielens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where they receive a set of recommendations from the system on a home page.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objective of this task is to produce for the user a set of n recommended items.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tasks tests the system efficiency in executing the common top-n recommendation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19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task models the user requesting recommendations for only a specific set of items (e.g., comedy movies released after 1990).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objective of this task is to produce a set of n recommended items that match one or more constraints placed on the item metadata (e.g., movie year).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task tests the system efficiency in querying item metadata and producing a set of top-k filtered recommendations.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89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task models our system user requesting recommendations based on a free-text search.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objective of this task is to produce a set of n recommended items using the average of the item recommendation score and text-search score.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task tests the system’s ability to efficiently incorporate IR-based scoring techniques into its recommendation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7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F69E-343B-A14F-BA30-5E1B8501AAB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3121-F707-9F40-95A2-44E58C08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F69E-343B-A14F-BA30-5E1B8501AAB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3121-F707-9F40-95A2-44E58C08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7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F69E-343B-A14F-BA30-5E1B8501AAB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3121-F707-9F40-95A2-44E58C08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7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F69E-343B-A14F-BA30-5E1B8501AAB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3121-F707-9F40-95A2-44E58C08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2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F69E-343B-A14F-BA30-5E1B8501AAB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3121-F707-9F40-95A2-44E58C08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F69E-343B-A14F-BA30-5E1B8501AAB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3121-F707-9F40-95A2-44E58C08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F69E-343B-A14F-BA30-5E1B8501AAB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3121-F707-9F40-95A2-44E58C08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F69E-343B-A14F-BA30-5E1B8501AAB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3121-F707-9F40-95A2-44E58C08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4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F69E-343B-A14F-BA30-5E1B8501AAB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3121-F707-9F40-95A2-44E58C08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8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F69E-343B-A14F-BA30-5E1B8501AAB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3121-F707-9F40-95A2-44E58C08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2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F69E-343B-A14F-BA30-5E1B8501AAB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3121-F707-9F40-95A2-44E58C08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F69E-343B-A14F-BA30-5E1B8501AAB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3121-F707-9F40-95A2-44E58C08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mdb.com/media/rm1033602816/tt0079522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imdb.com/media/rm3623329024/tt0167260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://www.imdb.com/media/rm3774650880/tt0080684" TargetMode="External"/><Relationship Id="rId5" Type="http://schemas.openxmlformats.org/officeDocument/2006/relationships/image" Target="../media/image8.gif"/><Relationship Id="rId15" Type="http://schemas.openxmlformats.org/officeDocument/2006/relationships/hyperlink" Target="http://www.imdb.com/media/rm4029648640/tt0060196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hyperlink" Target="http://www.imdb.com/media/rm2764283648/tt0118715" TargetMode="External"/><Relationship Id="rId1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db.com/media/rm1704312576/tt0816462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db.com/media/rm963492864/tt1622547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hyperlink" Target="http://www.imdb.com/media/rm481016576/tt0472181" TargetMode="External"/><Relationship Id="rId4" Type="http://schemas.openxmlformats.org/officeDocument/2006/relationships/hyperlink" Target="http://www.imdb.com/media/rm1767227136/tt1318514" TargetMode="External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mdb.com/media/rm1033602816/tt0079522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imdb.com/media/rm3623329024/tt0167260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://www.imdb.com/media/rm3774650880/tt0080684" TargetMode="External"/><Relationship Id="rId5" Type="http://schemas.openxmlformats.org/officeDocument/2006/relationships/image" Target="../media/image8.gif"/><Relationship Id="rId15" Type="http://schemas.openxmlformats.org/officeDocument/2006/relationships/hyperlink" Target="http://www.imdb.com/media/rm4029648640/tt0060196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hyperlink" Target="http://www.imdb.com/media/rm2764283648/tt0118715" TargetMode="External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mdb.com/media/rm1033602816/tt0079522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imdb.com/media/rm3623329024/tt0167260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://www.imdb.com/media/rm3774650880/tt0080684" TargetMode="External"/><Relationship Id="rId5" Type="http://schemas.openxmlformats.org/officeDocument/2006/relationships/image" Target="../media/image8.gif"/><Relationship Id="rId15" Type="http://schemas.openxmlformats.org/officeDocument/2006/relationships/hyperlink" Target="http://www.imdb.com/media/rm4029648640/tt0060196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hyperlink" Target="http://www.imdb.com/media/rm2764283648/tt0118715" TargetMode="External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hyperlink" Target="http://www.imdb.com/media/rm4029648640/tt0060196" TargetMode="External"/><Relationship Id="rId7" Type="http://schemas.openxmlformats.org/officeDocument/2006/relationships/hyperlink" Target="http://www.imdb.com/media/rm3774650880/tt0080684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www.imdb.com/media/rm3623329024/tt0167260" TargetMode="External"/><Relationship Id="rId5" Type="http://schemas.openxmlformats.org/officeDocument/2006/relationships/hyperlink" Target="http://www.imdb.com/media/rm1033602816/tt0079522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14.jpeg"/><Relationship Id="rId9" Type="http://schemas.openxmlformats.org/officeDocument/2006/relationships/hyperlink" Target="http://www.imdb.com/media/rm2764283648/tt011871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hyperlink" Target="http://www.imdb.com/media/rm4029648640/tt0060196" TargetMode="External"/><Relationship Id="rId7" Type="http://schemas.openxmlformats.org/officeDocument/2006/relationships/hyperlink" Target="http://www.imdb.com/media/rm3774650880/tt0080684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www.imdb.com/media/rm3623329024/tt0167260" TargetMode="External"/><Relationship Id="rId5" Type="http://schemas.openxmlformats.org/officeDocument/2006/relationships/hyperlink" Target="http://www.imdb.com/media/rm1033602816/tt0079522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14.jpeg"/><Relationship Id="rId9" Type="http://schemas.openxmlformats.org/officeDocument/2006/relationships/hyperlink" Target="http://www.imdb.com/media/rm2764283648/tt011871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250" y="187743"/>
            <a:ext cx="7323152" cy="1632160"/>
          </a:xfrm>
          <a:noFill/>
          <a:effectLst/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Arial"/>
                <a:cs typeface="Arial"/>
              </a:rPr>
              <a:t>RecBench</a:t>
            </a:r>
            <a:r>
              <a:rPr lang="en-US" sz="3200" b="1" dirty="0" smtClean="0">
                <a:latin typeface="Arial"/>
                <a:cs typeface="Arial"/>
              </a:rPr>
              <a:t>: Benchmarks for Evaluating Performance of Recommender System Architectures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9293" y="3313146"/>
            <a:ext cx="3827973" cy="595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Justin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Levandoski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12" descr="Mwdmk-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590" y="5154469"/>
            <a:ext cx="3558969" cy="9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64" y="4083267"/>
            <a:ext cx="3377551" cy="7673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383792" y="2486013"/>
            <a:ext cx="4925724" cy="2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Michael D.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Ekstrand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Michael J. Ludwig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Ahmed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Eldawy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Mohamed F.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Mokbel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John T.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Riedl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5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>
                <a:solidFill>
                  <a:srgbClr val="7F7F7F"/>
                </a:solidFill>
                <a:latin typeface="Arial"/>
                <a:cs typeface="Arial"/>
              </a:rPr>
              <a:t>RecBench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 Motivation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6660"/>
            <a:ext cx="9144000" cy="221868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Traditionally, recommender systems = customized software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Movielens</a:t>
            </a:r>
            <a:endParaRPr lang="en-US" dirty="0" smtClean="0"/>
          </a:p>
          <a:p>
            <a:pPr lvl="1"/>
            <a:r>
              <a:rPr lang="en-US" dirty="0" smtClean="0"/>
              <a:t>Can we use relational DBMS primitives to build a recommender?</a:t>
            </a:r>
            <a:endParaRPr lang="en-US" dirty="0"/>
          </a:p>
          <a:p>
            <a:r>
              <a:rPr lang="en-US" sz="2800" dirty="0" smtClean="0"/>
              <a:t>No work has explored recommender system performance </a:t>
            </a:r>
          </a:p>
          <a:p>
            <a:pPr lvl="1"/>
            <a:r>
              <a:rPr lang="en-US" dirty="0" smtClean="0"/>
              <a:t>Performance has always been synonymous with “quality”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986" y="3231296"/>
            <a:ext cx="8636000" cy="30226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3626" y="3355756"/>
            <a:ext cx="830072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“[Our] solution is based on a huge amount of models and predictors </a:t>
            </a:r>
            <a:r>
              <a:rPr lang="en-US" u="sng" dirty="0" smtClean="0">
                <a:solidFill>
                  <a:srgbClr val="C00000"/>
                </a:solidFill>
              </a:rPr>
              <a:t>which would not be practical as part of a commercial recommender system</a:t>
            </a:r>
            <a:r>
              <a:rPr lang="en-US" dirty="0" smtClean="0"/>
              <a:t>. However, this result is a direct consequence of the nature and goal of the competition: </a:t>
            </a:r>
            <a:r>
              <a:rPr lang="en-US" u="sng" dirty="0" smtClean="0">
                <a:solidFill>
                  <a:srgbClr val="C00000"/>
                </a:solidFill>
              </a:rPr>
              <a:t>obtain the highest possible accuracy at any cost, disregarding completely the complexity of the solution and the execution performance</a:t>
            </a:r>
            <a:r>
              <a:rPr lang="en-US" dirty="0" smtClean="0"/>
              <a:t>."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7465" y="5410615"/>
            <a:ext cx="374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Team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BelKor’s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Pragmatic Chaos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Winner of the 2009 Netflix Prize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986" y="3231296"/>
            <a:ext cx="8636000" cy="3022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90986" y="548269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Herlocker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“Evaluating Collaborative Filtering Recommender Systems”, ACM TOIS 2004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56626" y="3355756"/>
            <a:ext cx="846836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“</a:t>
            </a:r>
            <a:r>
              <a:rPr lang="en-US" u="sng" dirty="0" smtClean="0">
                <a:solidFill>
                  <a:srgbClr val="C00000"/>
                </a:solidFill>
              </a:rPr>
              <a:t>We have chosen not to discuss computation performance of recommender algorithms. </a:t>
            </a:r>
            <a:r>
              <a:rPr lang="en-US" dirty="0" smtClean="0"/>
              <a:t>Such performance is certainly important, and in the future we expect there to be work on the quality of time-limited and memory-limited recommendations.”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p"/>
      <p:bldP spid="5" grpId="1" build="allAtOnce"/>
      <p:bldP spid="6" grpId="0"/>
      <p:bldP spid="6" grpId="1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>
                <a:solidFill>
                  <a:srgbClr val="7F7F7F"/>
                </a:solidFill>
                <a:latin typeface="Arial"/>
                <a:cs typeface="Arial"/>
              </a:rPr>
              <a:t>RecBench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 Motivation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1723"/>
            <a:ext cx="9144000" cy="3089294"/>
          </a:xfrm>
        </p:spPr>
        <p:txBody>
          <a:bodyPr/>
          <a:lstStyle/>
          <a:p>
            <a:r>
              <a:rPr lang="en-US" dirty="0" smtClean="0"/>
              <a:t>Goals of </a:t>
            </a:r>
            <a:r>
              <a:rPr lang="en-US" dirty="0" err="1" smtClean="0"/>
              <a:t>RecBench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Prompt research community to explore space of alternative architectures for building recommender systems and study their performance</a:t>
            </a:r>
          </a:p>
          <a:p>
            <a:pPr lvl="1"/>
            <a:r>
              <a:rPr lang="en-US" dirty="0" smtClean="0"/>
              <a:t>Propose a benchmark to test performance (efficiency) of different system architectures</a:t>
            </a:r>
          </a:p>
        </p:txBody>
      </p:sp>
    </p:spTree>
    <p:extLst>
      <p:ext uri="{BB962C8B-B14F-4D97-AF65-F5344CB8AC3E}">
        <p14:creationId xmlns:p14="http://schemas.microsoft.com/office/powerpoint/2010/main" val="37741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Outline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393"/>
            <a:ext cx="9144000" cy="5732607"/>
          </a:xfrm>
        </p:spPr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Overview of recommender systems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RecBench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Motivation</a:t>
            </a:r>
          </a:p>
          <a:p>
            <a:r>
              <a:rPr lang="en-US" dirty="0" err="1" smtClean="0"/>
              <a:t>RecBench</a:t>
            </a:r>
            <a:r>
              <a:rPr lang="en-US" dirty="0" smtClean="0"/>
              <a:t> benchmark tasks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Recommender system architectures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RecBench</a:t>
            </a:r>
            <a:r>
              <a:rPr lang="en-US" dirty="0" smtClean="0">
                <a:solidFill>
                  <a:srgbClr val="BFBFBF"/>
                </a:solidFill>
              </a:rPr>
              <a:t> experimental results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Conclusion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>
                <a:solidFill>
                  <a:srgbClr val="7F7F7F"/>
                </a:solidFill>
                <a:latin typeface="Arial"/>
                <a:cs typeface="Arial"/>
              </a:rPr>
              <a:t>RecBench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 Tasks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88" y="937741"/>
            <a:ext cx="7197395" cy="514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6233086"/>
            <a:ext cx="9143999" cy="5566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www.movielens.org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Task 1: Initialization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5" y="2517108"/>
            <a:ext cx="548342" cy="5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http://t3.gstatic.com/images?q=tbn:ANd9GcRqVs5-RTstJilIIkxe2lAxRCWbbYfQ8cbm4xUMPYFmQGGBRmN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9" y="1980388"/>
            <a:ext cx="566698" cy="48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simpsoncrazy.com/content/pictures/bart/BartSimpson1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8" y="3187685"/>
            <a:ext cx="437195" cy="4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980878"/>
              </p:ext>
            </p:extLst>
          </p:nvPr>
        </p:nvGraphicFramePr>
        <p:xfrm>
          <a:off x="1025002" y="1954696"/>
          <a:ext cx="3754395" cy="2272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879"/>
                <a:gridCol w="750879"/>
                <a:gridCol w="750879"/>
                <a:gridCol w="750879"/>
                <a:gridCol w="750879"/>
              </a:tblGrid>
              <a:tr h="568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8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4" descr="http://www.babusinesslife.com/Media/images/ThinkLikeH1009-credit-needed-caa87885-db03-4d9f-ade4-a9be887bde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8" y="3697890"/>
            <a:ext cx="492729" cy="5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The Lord of the Rings: The Return of the King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41" y="1085465"/>
            <a:ext cx="525794" cy="77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The Big Lebowski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18" y="1085465"/>
            <a:ext cx="525795" cy="77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Star Wars: Episode V - The Empire Strikes Back Post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84" y="1085465"/>
            <a:ext cx="484026" cy="77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Manhattan Poster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6" y="1085465"/>
            <a:ext cx="518424" cy="77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5" descr="The Good, the Bad and the Ugly Poster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44" y="1085465"/>
            <a:ext cx="525794" cy="77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192030" y="2186748"/>
            <a:ext cx="424202" cy="85408"/>
            <a:chOff x="649574" y="1688437"/>
            <a:chExt cx="673529" cy="159414"/>
          </a:xfrm>
        </p:grpSpPr>
        <p:pic>
          <p:nvPicPr>
            <p:cNvPr id="2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74" y="16884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90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098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446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728273" y="2182394"/>
            <a:ext cx="316914" cy="85408"/>
            <a:chOff x="364408" y="1078837"/>
            <a:chExt cx="503181" cy="159414"/>
          </a:xfrm>
        </p:grpSpPr>
        <p:pic>
          <p:nvPicPr>
            <p:cNvPr id="2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4123846" y="2187566"/>
            <a:ext cx="528743" cy="85408"/>
            <a:chOff x="364408" y="1078837"/>
            <a:chExt cx="839514" cy="159414"/>
          </a:xfrm>
        </p:grpSpPr>
        <p:pic>
          <p:nvPicPr>
            <p:cNvPr id="3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65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012969" y="2765524"/>
            <a:ext cx="209398" cy="85408"/>
            <a:chOff x="364408" y="1078837"/>
            <a:chExt cx="332473" cy="159414"/>
          </a:xfrm>
        </p:grpSpPr>
        <p:pic>
          <p:nvPicPr>
            <p:cNvPr id="3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2688008" y="2765933"/>
            <a:ext cx="424202" cy="85408"/>
            <a:chOff x="364408" y="1078837"/>
            <a:chExt cx="673529" cy="159414"/>
          </a:xfrm>
        </p:grpSpPr>
        <p:pic>
          <p:nvPicPr>
            <p:cNvPr id="42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1192030" y="3341776"/>
            <a:ext cx="528743" cy="85408"/>
            <a:chOff x="364408" y="1078837"/>
            <a:chExt cx="839514" cy="159414"/>
          </a:xfrm>
        </p:grpSpPr>
        <p:pic>
          <p:nvPicPr>
            <p:cNvPr id="47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65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3510943" y="3341367"/>
            <a:ext cx="316914" cy="85408"/>
            <a:chOff x="364408" y="1078837"/>
            <a:chExt cx="503181" cy="159414"/>
          </a:xfrm>
        </p:grpSpPr>
        <p:pic>
          <p:nvPicPr>
            <p:cNvPr id="5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1905932" y="3897717"/>
            <a:ext cx="424202" cy="85408"/>
            <a:chOff x="364408" y="1078837"/>
            <a:chExt cx="673529" cy="159414"/>
          </a:xfrm>
        </p:grpSpPr>
        <p:pic>
          <p:nvPicPr>
            <p:cNvPr id="57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4205658" y="3898126"/>
            <a:ext cx="316914" cy="85408"/>
            <a:chOff x="364408" y="1078837"/>
            <a:chExt cx="503181" cy="159414"/>
          </a:xfrm>
        </p:grpSpPr>
        <p:pic>
          <p:nvPicPr>
            <p:cNvPr id="62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3460002" y="2187157"/>
            <a:ext cx="316914" cy="85408"/>
            <a:chOff x="649574" y="1688437"/>
            <a:chExt cx="503181" cy="159414"/>
          </a:xfrm>
        </p:grpSpPr>
        <p:pic>
          <p:nvPicPr>
            <p:cNvPr id="6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74" y="16884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90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098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Bent-Up Arrow 71"/>
          <p:cNvSpPr/>
          <p:nvPr/>
        </p:nvSpPr>
        <p:spPr>
          <a:xfrm rot="10800000" flipH="1">
            <a:off x="5125204" y="2904572"/>
            <a:ext cx="2415183" cy="2146888"/>
          </a:xfrm>
          <a:prstGeom prst="bentUpArrow">
            <a:avLst>
              <a:gd name="adj1" fmla="val 16543"/>
              <a:gd name="adj2" fmla="val 18149"/>
              <a:gd name="adj3" fmla="val 2004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loud 72"/>
          <p:cNvSpPr/>
          <p:nvPr/>
        </p:nvSpPr>
        <p:spPr bwMode="auto">
          <a:xfrm>
            <a:off x="5854891" y="5158854"/>
            <a:ext cx="2804614" cy="124877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</a:rPr>
              <a:t>Stored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Recommendation</a:t>
            </a:r>
            <a:r>
              <a:rPr kumimoji="0" lang="en-US" sz="15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Model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3221" y="2599036"/>
            <a:ext cx="652869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u="sng" dirty="0" smtClean="0"/>
              <a:t>Initialization </a:t>
            </a:r>
            <a:r>
              <a:rPr lang="en-US" sz="3200" i="1" u="sng" dirty="0"/>
              <a:t>T</a:t>
            </a:r>
            <a:r>
              <a:rPr lang="en-US" sz="3200" i="1" u="sng" dirty="0" smtClean="0"/>
              <a:t>ask</a:t>
            </a:r>
            <a:endParaRPr lang="en-US" sz="3200" i="1" dirty="0"/>
          </a:p>
          <a:p>
            <a:pPr algn="ctr"/>
            <a:r>
              <a:rPr lang="en-US" sz="3200" dirty="0" smtClean="0"/>
              <a:t>Prepare system to start serving user recommendations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1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Task 2: Pure Recommend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22" y="810014"/>
            <a:ext cx="6524626" cy="529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4789" y="1931209"/>
            <a:ext cx="972923" cy="131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66415" y="2428646"/>
            <a:ext cx="5172533" cy="3675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31727" y="1852654"/>
            <a:ext cx="882595" cy="30214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1181" y="2622889"/>
            <a:ext cx="652869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u="sng" dirty="0" smtClean="0"/>
              <a:t>Pure Recommend Task</a:t>
            </a:r>
            <a:endParaRPr lang="en-US" sz="3200" i="1" dirty="0"/>
          </a:p>
          <a:p>
            <a:pPr algn="ctr"/>
            <a:r>
              <a:rPr lang="en-US" sz="3200" dirty="0" smtClean="0"/>
              <a:t>Produce top-k recommendations from system’s entire item pool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27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18" y="892771"/>
            <a:ext cx="6775934" cy="557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Task 3: Filtered Recommend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8209" y="2623930"/>
            <a:ext cx="5439743" cy="3845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79422" y="2035047"/>
            <a:ext cx="882595" cy="30214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5855" y="2726256"/>
            <a:ext cx="652869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u="sng" dirty="0" smtClean="0"/>
              <a:t>Filtered Recommend Task</a:t>
            </a:r>
            <a:endParaRPr lang="en-US" sz="3200" i="1" dirty="0"/>
          </a:p>
          <a:p>
            <a:pPr algn="ctr"/>
            <a:r>
              <a:rPr lang="en-US" sz="3200" dirty="0" smtClean="0"/>
              <a:t>Produce top-k recommendations that match constraints on item metadata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318369" y="2103826"/>
            <a:ext cx="1165634" cy="16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92" y="1067137"/>
            <a:ext cx="7158128" cy="478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Task </a:t>
            </a: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: Blended Recommend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9487" y="2304904"/>
            <a:ext cx="5860140" cy="3547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57742" y="2071533"/>
            <a:ext cx="882595" cy="30214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10711" y="2589391"/>
            <a:ext cx="652869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u="sng" dirty="0" smtClean="0"/>
              <a:t>Blended Recommend Task</a:t>
            </a:r>
            <a:endParaRPr lang="en-US" sz="3200" i="1" dirty="0"/>
          </a:p>
          <a:p>
            <a:pPr algn="ctr"/>
            <a:r>
              <a:rPr lang="en-US" sz="3200" dirty="0" smtClean="0"/>
              <a:t>Produce top-k recommendations based on blended text-search and recommendation score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72142" y="2140312"/>
            <a:ext cx="1257589" cy="16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7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75" y="1161697"/>
            <a:ext cx="7417221" cy="403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Task 5: Item Prediction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4252666" y="2576659"/>
            <a:ext cx="882595" cy="30214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28398" y="2312258"/>
            <a:ext cx="652869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u="sng" dirty="0" smtClean="0"/>
              <a:t>Item Prediction</a:t>
            </a:r>
            <a:endParaRPr lang="en-US" sz="3200" i="1" dirty="0"/>
          </a:p>
          <a:p>
            <a:pPr algn="ctr"/>
            <a:r>
              <a:rPr lang="en-US" sz="3200" dirty="0" smtClean="0"/>
              <a:t>Generate a user’s predicted rating for a target item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36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ea typeface="Segoe UI" pitchFamily="34" charset="0"/>
                <a:cs typeface="Arial"/>
              </a:rPr>
              <a:t>Task </a:t>
            </a:r>
            <a:r>
              <a:rPr lang="en-US" dirty="0">
                <a:solidFill>
                  <a:srgbClr val="7F7F7F"/>
                </a:solidFill>
                <a:latin typeface="Arial"/>
                <a:ea typeface="Segoe UI" pitchFamily="34" charset="0"/>
                <a:cs typeface="Arial"/>
              </a:rPr>
              <a:t>6</a:t>
            </a:r>
            <a:r>
              <a:rPr lang="en-US" dirty="0" smtClean="0">
                <a:solidFill>
                  <a:srgbClr val="7F7F7F"/>
                </a:solidFill>
                <a:latin typeface="Arial"/>
                <a:ea typeface="Segoe UI" pitchFamily="34" charset="0"/>
                <a:cs typeface="Arial"/>
              </a:rPr>
              <a:t>: Item Update</a:t>
            </a:r>
            <a:endParaRPr lang="en-US" dirty="0">
              <a:solidFill>
                <a:srgbClr val="7F7F7F"/>
              </a:solidFill>
              <a:latin typeface="Arial"/>
              <a:ea typeface="Segoe UI" pitchFamily="34" charset="0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81" y="1321315"/>
            <a:ext cx="6321288" cy="44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81674" y="1981286"/>
            <a:ext cx="4923142" cy="825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7730057" y="2196210"/>
            <a:ext cx="388224" cy="32366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13572" y="2657671"/>
            <a:ext cx="621648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u="sng" dirty="0" smtClean="0"/>
              <a:t>Item Update</a:t>
            </a:r>
            <a:endParaRPr lang="en-US" sz="3200" i="1" dirty="0"/>
          </a:p>
          <a:p>
            <a:pPr algn="ctr"/>
            <a:r>
              <a:rPr lang="en-US" sz="3200" dirty="0" smtClean="0"/>
              <a:t>Incorporate new item(s) into the system for recommendation</a:t>
            </a:r>
            <a:endParaRPr lang="en-US" sz="3200" dirty="0"/>
          </a:p>
        </p:txBody>
      </p:sp>
      <p:pic>
        <p:nvPicPr>
          <p:cNvPr id="5124" name="Picture 4" descr="Rise of the Planet of the Apes Pos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01" y="1271532"/>
            <a:ext cx="733480" cy="10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0 Minutes or Less Poste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01" y="2447431"/>
            <a:ext cx="733480" cy="10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onan the Barbarian Poste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2" y="1271532"/>
            <a:ext cx="733480" cy="10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he Smurfs Poster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2" y="2430119"/>
            <a:ext cx="733480" cy="10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1086048" y="2232216"/>
            <a:ext cx="1633297" cy="32366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Outline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393"/>
            <a:ext cx="9144000" cy="5732607"/>
          </a:xfrm>
        </p:spPr>
        <p:txBody>
          <a:bodyPr/>
          <a:lstStyle/>
          <a:p>
            <a:r>
              <a:rPr lang="en-US" dirty="0" smtClean="0"/>
              <a:t>Overview of recommender systems</a:t>
            </a:r>
          </a:p>
          <a:p>
            <a:r>
              <a:rPr lang="en-US" dirty="0" err="1" smtClean="0"/>
              <a:t>RecBench</a:t>
            </a:r>
            <a:r>
              <a:rPr lang="en-US" dirty="0" smtClean="0"/>
              <a:t> motivation</a:t>
            </a:r>
          </a:p>
          <a:p>
            <a:r>
              <a:rPr lang="en-US" dirty="0" err="1" smtClean="0"/>
              <a:t>RecBench</a:t>
            </a:r>
            <a:r>
              <a:rPr lang="en-US" dirty="0" smtClean="0"/>
              <a:t> benchmark tasks</a:t>
            </a:r>
          </a:p>
          <a:p>
            <a:r>
              <a:rPr lang="en-US" dirty="0" smtClean="0"/>
              <a:t>Recommender system architectures</a:t>
            </a:r>
          </a:p>
          <a:p>
            <a:r>
              <a:rPr lang="en-US" dirty="0" err="1" smtClean="0"/>
              <a:t>RecBench</a:t>
            </a:r>
            <a:r>
              <a:rPr lang="en-US" dirty="0" smtClean="0"/>
              <a:t> experimental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Outline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393"/>
            <a:ext cx="9144000" cy="5732607"/>
          </a:xfrm>
        </p:spPr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Overview of recommender systems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RecBench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Motivation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RecBench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benchmark tasks</a:t>
            </a:r>
          </a:p>
          <a:p>
            <a:r>
              <a:rPr lang="en-US" dirty="0" smtClean="0"/>
              <a:t>Recommender system architectures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RecBench</a:t>
            </a:r>
            <a:r>
              <a:rPr lang="en-US" dirty="0" smtClean="0">
                <a:solidFill>
                  <a:srgbClr val="BFBFBF"/>
                </a:solidFill>
              </a:rPr>
              <a:t> experimental results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Conclusion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ea typeface="Segoe UI" pitchFamily="34" charset="0"/>
                <a:cs typeface="Arial"/>
              </a:rPr>
              <a:t>Recommender System Architectures</a:t>
            </a:r>
            <a:endParaRPr lang="en-US" dirty="0">
              <a:solidFill>
                <a:srgbClr val="7F7F7F"/>
              </a:solidFill>
              <a:latin typeface="Arial"/>
              <a:ea typeface="Segoe UI" pitchFamily="34" charset="0"/>
              <a:cs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3854" y="2163972"/>
            <a:ext cx="2918129" cy="31507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“Hand-built” system</a:t>
            </a:r>
          </a:p>
          <a:p>
            <a:r>
              <a:rPr lang="en-US" sz="2000" dirty="0" smtClean="0"/>
              <a:t>UMN recommender software suite (basis for </a:t>
            </a:r>
            <a:r>
              <a:rPr lang="en-US" sz="2000" dirty="0" err="1" smtClean="0"/>
              <a:t>MovieLens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Code optimized for </a:t>
            </a:r>
            <a:br>
              <a:rPr lang="en-US" sz="2000" dirty="0" smtClean="0"/>
            </a:br>
            <a:r>
              <a:rPr lang="en-US" sz="2000" dirty="0" smtClean="0"/>
              <a:t>item-based CF</a:t>
            </a:r>
          </a:p>
          <a:p>
            <a:r>
              <a:rPr lang="en-US" sz="2000" dirty="0" smtClean="0"/>
              <a:t>Uses DBMS for metadata and text-search queries</a:t>
            </a:r>
          </a:p>
          <a:p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941983" y="1558469"/>
            <a:ext cx="7951" cy="393589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47684" y="1558468"/>
            <a:ext cx="7951" cy="393589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0101" y="1111410"/>
            <a:ext cx="2115047" cy="369332"/>
          </a:xfrm>
          <a:prstGeom prst="rect">
            <a:avLst/>
          </a:prstGeom>
          <a:solidFill>
            <a:srgbClr val="7A00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Segoe UI Light" pitchFamily="34" charset="0"/>
              </a:rPr>
              <a:t>MultiLens</a:t>
            </a:r>
            <a:endParaRPr lang="en-U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9175" y="1099887"/>
            <a:ext cx="211504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 Light" pitchFamily="34" charset="0"/>
              </a:rPr>
              <a:t>Unmodified DBMS</a:t>
            </a:r>
            <a:endParaRPr lang="en-U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4762" y="1114061"/>
            <a:ext cx="2115047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Segoe UI Light" pitchFamily="34" charset="0"/>
              </a:rPr>
              <a:t>RecStore</a:t>
            </a:r>
            <a:r>
              <a:rPr lang="en-US" dirty="0" smtClean="0">
                <a:solidFill>
                  <a:schemeClr val="bg1"/>
                </a:solidFill>
                <a:latin typeface="Segoe UI Light" pitchFamily="34" charset="0"/>
              </a:rPr>
              <a:t> DBMS</a:t>
            </a:r>
            <a:endParaRPr lang="en-U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941983" y="1956026"/>
            <a:ext cx="3205701" cy="3768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PostgreSQL</a:t>
            </a:r>
            <a:r>
              <a:rPr lang="en-US" sz="2000" dirty="0" smtClean="0"/>
              <a:t> database</a:t>
            </a:r>
            <a:endParaRPr lang="en-US" sz="2000" dirty="0"/>
          </a:p>
          <a:p>
            <a:r>
              <a:rPr lang="en-US" sz="2000" dirty="0" smtClean="0"/>
              <a:t>Ratings relation:</a:t>
            </a:r>
            <a:br>
              <a:rPr lang="en-US" sz="2000" dirty="0" smtClean="0"/>
            </a:b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ratings(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usr,itm,rating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cs typeface="Courier New" pitchFamily="49" charset="0"/>
              </a:rPr>
              <a:t>Model relation:</a:t>
            </a:r>
            <a:br>
              <a:rPr lang="en-US" sz="2000" dirty="0" smtClean="0">
                <a:cs typeface="Courier New" pitchFamily="49" charset="0"/>
              </a:rPr>
            </a:b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model(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itm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rel_itm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sim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000" dirty="0" smtClean="0"/>
              <a:t>All tasks implemented in standard SQL (details in paper)</a:t>
            </a:r>
          </a:p>
          <a:p>
            <a:r>
              <a:rPr lang="en-US" sz="2000" dirty="0" smtClean="0"/>
              <a:t>Metadata and text-search functionality “built in” (e.g., selection)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47685" y="1956025"/>
            <a:ext cx="2996316" cy="3633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Database modified to optimize for </a:t>
            </a:r>
            <a:r>
              <a:rPr lang="en-US" sz="2000" i="1" dirty="0" smtClean="0"/>
              <a:t>fast </a:t>
            </a:r>
            <a:r>
              <a:rPr lang="en-US" sz="2000" dirty="0" smtClean="0"/>
              <a:t>recommender model updates</a:t>
            </a:r>
          </a:p>
          <a:p>
            <a:r>
              <a:rPr lang="en-US" sz="2000" dirty="0" smtClean="0"/>
              <a:t>SQL same as unmodified DBMS approach</a:t>
            </a:r>
          </a:p>
          <a:p>
            <a:r>
              <a:rPr lang="en-US" sz="2000" dirty="0" smtClean="0"/>
              <a:t>Maintain partial statistics to update rec. model incrementally as new ratings arrive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740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Outline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393"/>
            <a:ext cx="9144000" cy="5732607"/>
          </a:xfrm>
        </p:spPr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Overview of recommender systems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RecBench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Motivation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RecBench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benchmark tasks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Recommender system architectures</a:t>
            </a:r>
          </a:p>
          <a:p>
            <a:r>
              <a:rPr lang="en-US" dirty="0" err="1" smtClean="0"/>
              <a:t>RecBench</a:t>
            </a:r>
            <a:r>
              <a:rPr lang="en-US" dirty="0" smtClean="0"/>
              <a:t> experimental results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Conclusion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255398" y="1242019"/>
            <a:ext cx="2350279" cy="2628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Architectures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ea typeface="Segoe UI" pitchFamily="34" charset="0"/>
                <a:cs typeface="Arial"/>
              </a:rPr>
              <a:t>Benchmark Setup</a:t>
            </a:r>
            <a:endParaRPr lang="en-US" dirty="0">
              <a:solidFill>
                <a:srgbClr val="7F7F7F"/>
              </a:solidFill>
              <a:latin typeface="Arial"/>
              <a:ea typeface="Segoe UI" pitchFamily="34" charset="0"/>
              <a:cs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1303" y="1242019"/>
            <a:ext cx="3077170" cy="26287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Datasets</a:t>
            </a:r>
          </a:p>
          <a:p>
            <a:r>
              <a:rPr lang="en-US" sz="2000" dirty="0" err="1" smtClean="0"/>
              <a:t>MovieLens</a:t>
            </a:r>
            <a:endParaRPr lang="en-US" sz="2000" dirty="0" smtClean="0"/>
          </a:p>
          <a:p>
            <a:pPr lvl="1"/>
            <a:r>
              <a:rPr lang="en-US" sz="1600" dirty="0" smtClean="0"/>
              <a:t>10M movie ratings</a:t>
            </a:r>
          </a:p>
          <a:p>
            <a:pPr lvl="1"/>
            <a:r>
              <a:rPr lang="en-US" sz="1600" dirty="0" smtClean="0"/>
              <a:t>~10K movies, ~70K users</a:t>
            </a:r>
          </a:p>
          <a:p>
            <a:r>
              <a:rPr lang="en-US" sz="2000" dirty="0" smtClean="0"/>
              <a:t>Netflix Challenge</a:t>
            </a:r>
          </a:p>
          <a:p>
            <a:pPr lvl="1"/>
            <a:r>
              <a:rPr lang="en-US" sz="1600" dirty="0" smtClean="0"/>
              <a:t>100M movie ratings</a:t>
            </a:r>
          </a:p>
          <a:p>
            <a:pPr lvl="1"/>
            <a:r>
              <a:rPr lang="en-US" sz="1600" dirty="0" smtClean="0"/>
              <a:t>~18K movies, ~480K users</a:t>
            </a:r>
          </a:p>
          <a:p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369037" y="2121190"/>
            <a:ext cx="2122999" cy="1237812"/>
            <a:chOff x="4422248" y="1817288"/>
            <a:chExt cx="2122999" cy="1237812"/>
          </a:xfrm>
        </p:grpSpPr>
        <p:sp>
          <p:nvSpPr>
            <p:cNvPr id="5" name="TextBox 4"/>
            <p:cNvSpPr txBox="1"/>
            <p:nvPr/>
          </p:nvSpPr>
          <p:spPr>
            <a:xfrm>
              <a:off x="4422248" y="1817288"/>
              <a:ext cx="2115047" cy="369332"/>
            </a:xfrm>
            <a:prstGeom prst="rect">
              <a:avLst/>
            </a:prstGeom>
            <a:solidFill>
              <a:srgbClr val="7A001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  <a:latin typeface="Segoe UI Light" pitchFamily="34" charset="0"/>
                </a:rPr>
                <a:t>MultiLens</a:t>
              </a:r>
              <a:endParaRPr lang="en-US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2249" y="2232535"/>
              <a:ext cx="2115047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Segoe UI Light" pitchFamily="34" charset="0"/>
                </a:rPr>
                <a:t>Unmodified DBMS</a:t>
              </a:r>
              <a:endParaRPr lang="en-US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30200" y="2685768"/>
              <a:ext cx="2115047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  <a:latin typeface="Segoe UI Light" pitchFamily="34" charset="0"/>
                </a:rPr>
                <a:t>RecStore</a:t>
              </a:r>
              <a:r>
                <a:rPr lang="en-US" dirty="0" smtClean="0">
                  <a:solidFill>
                    <a:schemeClr val="bg1"/>
                  </a:solidFill>
                  <a:latin typeface="Segoe UI Light" pitchFamily="34" charset="0"/>
                </a:rPr>
                <a:t> DBMS</a:t>
              </a:r>
              <a:endParaRPr lang="en-US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644038" y="4151065"/>
            <a:ext cx="7500745" cy="17633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/>
              <a:t>Tasks</a:t>
            </a:r>
          </a:p>
          <a:p>
            <a:r>
              <a:rPr lang="en-US" sz="2000" dirty="0" smtClean="0"/>
              <a:t>Item-based collaborative filtering used as recommendation technique</a:t>
            </a:r>
          </a:p>
          <a:p>
            <a:r>
              <a:rPr lang="en-US" sz="2000" dirty="0" smtClean="0"/>
              <a:t>Tasks implemented specific to data from movie domain</a:t>
            </a:r>
          </a:p>
          <a:p>
            <a:r>
              <a:rPr lang="en-US" sz="2000" dirty="0" smtClean="0"/>
              <a:t>Run on 4-way 3 GHz Intel Xeon system with 48 GB or RAM</a:t>
            </a:r>
          </a:p>
          <a:p>
            <a:endParaRPr lang="en-US" sz="20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677241" y="1242019"/>
            <a:ext cx="3363392" cy="2628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Metric</a:t>
            </a:r>
          </a:p>
          <a:p>
            <a:r>
              <a:rPr lang="en-US" sz="2000" dirty="0" smtClean="0"/>
              <a:t>Metric is response time</a:t>
            </a:r>
          </a:p>
          <a:p>
            <a:r>
              <a:rPr lang="en-US" sz="2000" dirty="0" smtClean="0"/>
              <a:t>For recommendation queries, time is average of sample of 2.5% of total users broken down by quartile</a:t>
            </a:r>
          </a:p>
          <a:p>
            <a:r>
              <a:rPr lang="en-US" sz="2000" dirty="0" smtClean="0"/>
              <a:t>Same timing/sampling technique used for items for prediction task</a:t>
            </a:r>
          </a:p>
        </p:txBody>
      </p:sp>
    </p:spTree>
    <p:extLst>
      <p:ext uri="{BB962C8B-B14F-4D97-AF65-F5344CB8AC3E}">
        <p14:creationId xmlns:p14="http://schemas.microsoft.com/office/powerpoint/2010/main" val="23422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Task 1: Initialization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632984"/>
              </p:ext>
            </p:extLst>
          </p:nvPr>
        </p:nvGraphicFramePr>
        <p:xfrm>
          <a:off x="220641" y="2357541"/>
          <a:ext cx="41148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770578"/>
              </p:ext>
            </p:extLst>
          </p:nvPr>
        </p:nvGraphicFramePr>
        <p:xfrm>
          <a:off x="4566029" y="2353568"/>
          <a:ext cx="41148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4424" y="1999328"/>
            <a:ext cx="225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MovieLens</a:t>
            </a:r>
            <a:r>
              <a:rPr lang="en-US" dirty="0" smtClean="0"/>
              <a:t> 10M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96437" y="1988768"/>
            <a:ext cx="225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Netflix 100M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3794" y="1119419"/>
            <a:ext cx="7500745" cy="4169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 smtClean="0"/>
              <a:t>Task 1</a:t>
            </a:r>
            <a:r>
              <a:rPr lang="en-US" sz="2000" dirty="0" smtClean="0"/>
              <a:t>: build collaborative filtering model using movie ratings</a:t>
            </a:r>
          </a:p>
        </p:txBody>
      </p:sp>
    </p:spTree>
    <p:extLst>
      <p:ext uri="{BB962C8B-B14F-4D97-AF65-F5344CB8AC3E}">
        <p14:creationId xmlns:p14="http://schemas.microsoft.com/office/powerpoint/2010/main" val="19680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Task 2: Pure Recommend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424" y="1999328"/>
            <a:ext cx="225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MovieLens</a:t>
            </a:r>
            <a:r>
              <a:rPr lang="en-US" dirty="0" smtClean="0"/>
              <a:t> 10M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96437" y="1988768"/>
            <a:ext cx="225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Netflix 100M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3794" y="1047857"/>
            <a:ext cx="7500745" cy="4169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 smtClean="0"/>
              <a:t>Task 2</a:t>
            </a:r>
            <a:r>
              <a:rPr lang="en-US" sz="2000" dirty="0" smtClean="0"/>
              <a:t>: </a:t>
            </a:r>
            <a:r>
              <a:rPr lang="en-US" sz="2000" dirty="0"/>
              <a:t>retrieve </a:t>
            </a:r>
            <a:r>
              <a:rPr lang="en-US" sz="2000" i="1" dirty="0"/>
              <a:t>k</a:t>
            </a:r>
            <a:r>
              <a:rPr lang="en-US" sz="2000" dirty="0"/>
              <a:t> recommendations using all possible movies</a:t>
            </a:r>
          </a:p>
          <a:p>
            <a:pPr marL="0" indent="0" algn="ctr">
              <a:buNone/>
            </a:pPr>
            <a:endParaRPr lang="en-US" sz="2000" dirty="0" smtClean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052503"/>
              </p:ext>
            </p:extLst>
          </p:nvPr>
        </p:nvGraphicFramePr>
        <p:xfrm>
          <a:off x="206717" y="2476831"/>
          <a:ext cx="41148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833910"/>
              </p:ext>
            </p:extLst>
          </p:nvPr>
        </p:nvGraphicFramePr>
        <p:xfrm>
          <a:off x="4764146" y="2476831"/>
          <a:ext cx="41148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76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Task 3: Filtered Recommend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424" y="1999328"/>
            <a:ext cx="225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MovieLens</a:t>
            </a:r>
            <a:r>
              <a:rPr lang="en-US" dirty="0" smtClean="0"/>
              <a:t> 10M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96437" y="1988768"/>
            <a:ext cx="225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Netflix 100M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3794" y="1047857"/>
            <a:ext cx="7500745" cy="4169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 smtClean="0"/>
              <a:t>Task 3</a:t>
            </a:r>
            <a:r>
              <a:rPr lang="en-US" sz="2000" dirty="0" smtClean="0"/>
              <a:t>: </a:t>
            </a:r>
            <a:r>
              <a:rPr lang="en-US" sz="2000" dirty="0"/>
              <a:t>retrieve </a:t>
            </a:r>
            <a:r>
              <a:rPr lang="en-US" sz="2000" i="1" dirty="0"/>
              <a:t>k</a:t>
            </a:r>
            <a:r>
              <a:rPr lang="en-US" sz="2000" dirty="0"/>
              <a:t> recommendations </a:t>
            </a:r>
            <a:r>
              <a:rPr lang="en-US" sz="2000" dirty="0" smtClean="0"/>
              <a:t>of only 1990s comedies</a:t>
            </a: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386105"/>
              </p:ext>
            </p:extLst>
          </p:nvPr>
        </p:nvGraphicFramePr>
        <p:xfrm>
          <a:off x="302133" y="2368660"/>
          <a:ext cx="41148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755783"/>
              </p:ext>
            </p:extLst>
          </p:nvPr>
        </p:nvGraphicFramePr>
        <p:xfrm>
          <a:off x="4708487" y="2368660"/>
          <a:ext cx="41148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18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Outline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393"/>
            <a:ext cx="9144000" cy="5732607"/>
          </a:xfrm>
        </p:spPr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Overview of recommender systems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RecBench</a:t>
            </a:r>
            <a:r>
              <a:rPr lang="en-US" dirty="0" smtClean="0">
                <a:solidFill>
                  <a:srgbClr val="BFBFBF"/>
                </a:solidFill>
              </a:rPr>
              <a:t> benchmark tasks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Recommender system architectures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RecBench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experimental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ea typeface="Segoe UI" pitchFamily="34" charset="0"/>
                <a:cs typeface="Arial"/>
              </a:rPr>
              <a:t>Future Work</a:t>
            </a:r>
            <a:endParaRPr lang="en-US" dirty="0">
              <a:solidFill>
                <a:srgbClr val="7F7F7F"/>
              </a:solidFill>
              <a:latin typeface="Arial"/>
              <a:ea typeface="Segoe UI" pitchFamily="34" charset="0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8682"/>
            <a:ext cx="9144000" cy="5276850"/>
          </a:xfrm>
        </p:spPr>
        <p:txBody>
          <a:bodyPr/>
          <a:lstStyle/>
          <a:p>
            <a:r>
              <a:rPr lang="en-US" dirty="0" smtClean="0"/>
              <a:t>Just scratched the surface on recommender system architecture and performance work</a:t>
            </a:r>
          </a:p>
          <a:p>
            <a:r>
              <a:rPr lang="en-US" dirty="0" smtClean="0"/>
              <a:t>More performance studies</a:t>
            </a:r>
          </a:p>
          <a:p>
            <a:pPr lvl="1"/>
            <a:r>
              <a:rPr lang="en-US" dirty="0" smtClean="0"/>
              <a:t>Multi-user experiments</a:t>
            </a:r>
          </a:p>
          <a:p>
            <a:pPr lvl="1"/>
            <a:r>
              <a:rPr lang="en-US" dirty="0" smtClean="0"/>
              <a:t>Different recommendation techniques</a:t>
            </a:r>
          </a:p>
          <a:p>
            <a:r>
              <a:rPr lang="en-US" dirty="0" smtClean="0"/>
              <a:t>Recommender system architectures</a:t>
            </a:r>
          </a:p>
          <a:p>
            <a:pPr lvl="1"/>
            <a:r>
              <a:rPr lang="en-US" dirty="0" smtClean="0"/>
              <a:t>Hybrid systems</a:t>
            </a:r>
          </a:p>
          <a:p>
            <a:pPr lvl="1"/>
            <a:r>
              <a:rPr lang="en-US" dirty="0" smtClean="0"/>
              <a:t>Recommendation-specific operators </a:t>
            </a:r>
            <a:r>
              <a:rPr lang="en-US" sz="1800" b="1" dirty="0" smtClean="0"/>
              <a:t>[</a:t>
            </a:r>
            <a:r>
              <a:rPr lang="en-US" sz="1800" b="1" dirty="0" err="1" smtClean="0"/>
              <a:t>Koutrika</a:t>
            </a:r>
            <a:r>
              <a:rPr lang="en-US" sz="1800" b="1" dirty="0" smtClean="0"/>
              <a:t> et al, SIGMOD09]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920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ea typeface="Segoe UI" pitchFamily="34" charset="0"/>
                <a:cs typeface="Arial"/>
              </a:rPr>
              <a:t>Conclusion and Summary</a:t>
            </a:r>
            <a:endParaRPr lang="en-US" dirty="0">
              <a:solidFill>
                <a:srgbClr val="7F7F7F"/>
              </a:solidFill>
              <a:latin typeface="Arial"/>
              <a:ea typeface="Segoe UI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78" y="2071391"/>
            <a:ext cx="4207826" cy="313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182" y="2071391"/>
            <a:ext cx="4221454" cy="3163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378" y="2085651"/>
            <a:ext cx="4207826" cy="3149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761" y="2085651"/>
            <a:ext cx="4211443" cy="315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182" y="2093764"/>
            <a:ext cx="4207826" cy="314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540" y="2093764"/>
            <a:ext cx="4218664" cy="315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5818E-7 -4.19176E-6 L -0.31615 -0.242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8" y="-121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876E-6 1.69523E-6 L -0.00052 -0.2403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20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5818E-7 -5.46549E-7 L 0.30297 -0.2436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8" y="-1218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1655E-6 -1.48217E-6 L -0.31632 0.2200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5" y="110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5818E-7 -1.94998E-6 L 0.00017 0.2260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0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48217E-6 L 0.28614 0.22024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5" y="11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Outline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393"/>
            <a:ext cx="9144000" cy="5732607"/>
          </a:xfrm>
        </p:spPr>
        <p:txBody>
          <a:bodyPr/>
          <a:lstStyle/>
          <a:p>
            <a:r>
              <a:rPr lang="en-US" dirty="0" smtClean="0"/>
              <a:t>Overview of recommender systems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RecBench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Motivation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RecBench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benchmark tasks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Recommender system architectures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RecBench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experimental results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Conclusion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27" y="24983"/>
            <a:ext cx="8229600" cy="6990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lenskit.grouplens.org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94" y="1484216"/>
            <a:ext cx="6798365" cy="510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834613"/>
            <a:ext cx="9144000" cy="479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Recbench</a:t>
            </a:r>
            <a:r>
              <a:rPr lang="en-US" sz="2000" dirty="0" smtClean="0">
                <a:solidFill>
                  <a:schemeClr val="tx1"/>
                </a:solidFill>
              </a:rPr>
              <a:t> available as part of </a:t>
            </a:r>
            <a:r>
              <a:rPr lang="en-US" sz="2000" dirty="0" err="1" smtClean="0">
                <a:solidFill>
                  <a:schemeClr val="tx1"/>
                </a:solidFill>
              </a:rPr>
              <a:t>LensKit</a:t>
            </a:r>
            <a:r>
              <a:rPr lang="en-US" sz="2000" dirty="0" smtClean="0">
                <a:solidFill>
                  <a:schemeClr val="tx1"/>
                </a:solidFill>
              </a:rPr>
              <a:t> project from University of Minnesota</a:t>
            </a:r>
          </a:p>
        </p:txBody>
      </p:sp>
    </p:spTree>
    <p:extLst>
      <p:ext uri="{BB962C8B-B14F-4D97-AF65-F5344CB8AC3E}">
        <p14:creationId xmlns:p14="http://schemas.microsoft.com/office/powerpoint/2010/main" val="17925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86050"/>
            <a:ext cx="9144000" cy="981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Questions?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030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Segoe UI Light" pitchFamily="34" charset="0"/>
              </a:rPr>
              <a:t>Recommender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Systems</a:t>
            </a:r>
            <a:r>
              <a:rPr lang="en-US" dirty="0" smtClean="0">
                <a:solidFill>
                  <a:srgbClr val="7F7F7F"/>
                </a:solidFill>
                <a:latin typeface="Segoe UI Light" pitchFamily="34" charset="0"/>
              </a:rPr>
              <a:t> – Basic Idea</a:t>
            </a:r>
            <a:endParaRPr lang="en-US" dirty="0">
              <a:solidFill>
                <a:srgbClr val="7F7F7F"/>
              </a:solidFill>
              <a:latin typeface="Segoe UI Light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0" y="559691"/>
            <a:ext cx="9144000" cy="978964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Users</a:t>
            </a:r>
            <a:r>
              <a:rPr lang="en-US" sz="2400" dirty="0" smtClean="0"/>
              <a:t>: provide opinions on items consumed/watched/listened to…</a:t>
            </a:r>
          </a:p>
          <a:p>
            <a:r>
              <a:rPr lang="en-US" sz="2400" u="sng" dirty="0" smtClean="0"/>
              <a:t>The system</a:t>
            </a:r>
            <a:r>
              <a:rPr lang="en-US" sz="2400" dirty="0" smtClean="0"/>
              <a:t>: provides the user personalized suggestions for new items</a:t>
            </a:r>
          </a:p>
        </p:txBody>
      </p:sp>
      <p:pic>
        <p:nvPicPr>
          <p:cNvPr id="4" name="Picture 2" descr="http://e-strategyblog.com/blog/wp-content/uploads/2011/06/Personalization-Amazon-Recommend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31" y="2165925"/>
            <a:ext cx="6278739" cy="401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14" y="1576755"/>
            <a:ext cx="6703575" cy="4976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992" y="2631813"/>
            <a:ext cx="3821996" cy="28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64" y="3371670"/>
            <a:ext cx="870633" cy="92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49664" y="3354307"/>
            <a:ext cx="811497" cy="95918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t3.gstatic.com/images?q=tbn:ANd9GcRqVs5-RTstJilIIkxe2lAxRCWbbYfQ8cbm4xUMPYFmQGGBRmN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20" y="2344370"/>
            <a:ext cx="899777" cy="7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impsoncrazy.com/content/pictures/bart/BartSimpson1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20" y="4348236"/>
            <a:ext cx="868881" cy="95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Collaborative Filtering (CF)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11106"/>
              </p:ext>
            </p:extLst>
          </p:nvPr>
        </p:nvGraphicFramePr>
        <p:xfrm>
          <a:off x="2020297" y="2227018"/>
          <a:ext cx="5961060" cy="4242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212"/>
                <a:gridCol w="1192212"/>
                <a:gridCol w="1192212"/>
                <a:gridCol w="1192212"/>
                <a:gridCol w="1192212"/>
              </a:tblGrid>
              <a:tr h="1060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0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0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0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utoShape 2" descr="data:image/jpg;base64,/9j/4AAQSkZJRgABAQAAAQABAAD/2wCEAAkGBhQPEBQUDxQVFRAUFBQUFBgUFxQUFRQXFBgVFRQVFBcXHCYeGBojGRQVHy8gIycpLC0sFR4xNTAqNSYrLCkBCQoKDgwOGg8PGi8lHyQsLDQyLDQqLy4qLDIsLCwqKSo0LCwsKSwvKiwpKSwsLCwqLCwsNCo0LC0sNDAsLCwpLP/AABEIANEA8gMBIgACEQEDEQH/xAAcAAEAAgMBAQEAAAAAAAAAAAAABQcDBAYCAQj/xABLEAACAgEBBAYFCAYGCQUBAAABAgADEQQFEiExBhNBUWFxByIygZEUM0JSYnKCoSNzkqKxsxU0Q1OywSREVGN0g5PC8Bc1ZMTSFv/EABsBAQACAwEBAAAAAAAAAAAAAAACAwEEBQYH/8QAMREAAgECBAMHAwUAAwAAAAAAAAECAxEEEiExBUFREzJhcZGx0SKBoQYUweHxI1Lw/9oADAMBAAIRAxEAPwC8YiIAiIgCIiAIiIAiJC9JOl+m2cgOpf12zuVoN+2zHPcQcSPE4A7SIBNRKl1/pj1Ln/RtNVWvYb3axz3ZSrAH7ZmrV6W9ep9evSOO4LdUf2t98fAyWRguSJwGxfTDp7CF1iNpWPDeYiyj/qqPU/Gqjxne12hgGUgqQCCDkEHkQRzEw1YHqIzKs6cekyw2Pp9nNuKhKW6jAY7w4NXQDwyDwLkHByAOGQSvsCx9obYo0wzqLqqgeRsdEB8t4jM0tL000Nrbtes0zMeAC3VEnyG9xlAnTguXfL2Hiz2E2WMfF2yx+M+2UKwwyqR3EAj85Z2QP0sDE/POw9vanZ5B0dpVO2l8vQ3huE5r80I98t3ob0+p2kChHVatRl6WIOR9epv7RPHmO0CQlFoHUxESIEREAREQBERAEREAREQBERAEREAREQBE8vYFGWIAHMngB75jo1aWfNurfdYN/CAQXTjpeuzdPvAB9RYSlFZPBmxks2OIRRxY+Q5kSkb7ntsa29zZfZxd25nuVRyVB2KOA/OSXSzbp1+utuzmpCaNP3dXWSGcffcM2e4J3SLl8I2VwIiJYBN/YnSTVbPVk0VoWtwRuWL1iVk/2lK59RvD2T2iaETDSe4POrU3tv6h7LrDze12Zvdxwo8FAE86fTrWu6gwo5DJOM+cyRMpJARETIE+ZYMr1sUtQ71brwZG7GB/iORGQeE+xMAvfoVt86/Q03uMWMpWwDkLK2NdmPDeUkeBEnJ+ZqtMqtv15R8536mats9+8hB5y4PRX0nt1dN1WpY2W6dkAsON567FJTfxwLAq4J7cA88zXlBoHcxESAEREAREQBERAEREAREQBERAE4zp/wBPvkGKdMFfWOu963FKUPAWWY5kkEKvDODyAnVbS166emy6w4rqR7GP2UBY/kJ+drNY+ose+7569jY/hveyg8EXdUfdk4RuwNoWPqm39XY+ofvtO8o8Er9hB4KBNZdn1qcogRhyav8ARsPJkwRNiJfZA81VBFCrwVQAPIcBPUZiZAiIgCIWl7XWqkZusO6g7vrO32VHEnwxzIk5tDoLqafmSupTzWq74H1G+K+U1K2NoUJqnUlZssjSlJXiiDmLUX7gHBmJYKFUFmJJ7AOJ4ZPDuM3P6L1OcfJNRvfcGP2t7d/OdZ0R6IPVYNRqwBaARVWCG6reGGdmHAuRw4cACeJzNfF8ToUKbkpJvkkydOhOcrWOKqtDAFSCp5EcRPUsTbPQnT6li4DU3HnZVgFj32KQVfzIz4znL/R9qlP6O2iwfbFlR9+7vj+E18PxzDVF9byvx+UTnhakdtTnpl0Wz31Vopp4M3F25imvtsPjzCjtPgDJ/Sejy9j+nurrXtFKs7nyawAL+yZ2OyNi1aSvcoXAJyxJ3ndvrOx4sf8AwYlGN45ShBxoO8uvJE6WEk3eeiIC70a6cKBp3upIGBhzYvDvSzI+GJvdBWGx3uTXYxqLU3NSvCn1VCJVaCSaWzvEEkqS+Mg8DPzxdSrqVcBlYEMGAIIPAgg8CPCcDDcWxFJ/U8y6P5NuphoSWmjOzicDszbD7KwlxazZvJXOWs0fcrnm9Hc3NO3K8V7yuwMAykFSAQQcgg8QQRzE9fh8RTxEM9N6exypwcHaR6iIl5AREQBERAEREAREQBERAOP9LNxXZN4H9oaKj5WXVq37pI98p2Wx6YNpULs22uy6tbs02V1s6h36u2tyFTOTkK3ZKml1ICIiWg82IGBDDIIwQe0HnPGxtmkkUm8JYTio3jNVncnWLhq7OzBDBuzHIZZ5srDAhgCCMEHiDK6sJTjaLs+pKLSepMt0M1w4dXSfFbuH71YMz6XoFq3P6RqaV7d0ve/uGEXPvPvmfol0sap00+pYtU5CU2McsjHgtVhPtKeSseOcA5yDO+nkcbxLH4afZzaXilv4nRpUKNRZkROwejNOiB6sFrWAD2Pgu2OQzyVfsqAP4yWiJ52pUlUk5Td2zdjFRVkIiJAkIiIAiIgGHT6xLC4RgxRijgc1YYO6w7Dgg+IOZmkVtTZbb/X6YhdSowQeCXoOPVW45czuvzUntBIOzsvai6lN5AVIJSxG4PW6+0jjsI+BBBGQRLJQVs0dvYinrZm4ZHaM3bNbe0im3SE5fS5AKZ5tpCxwp7TUSFPHBU85GJZhsVUw081N/DI1KcaitIndidI6NapOnsDFeDocrbWfq2VthkPmJJzgdfsSm9g7ri1fZtrZq7k+7ahDAeGcT1ptZr9MMV3Jqqx9DVDq7cdwvqGD+Ks+c9Th+NUKmlT6X+PU5s8JOPd1O8iczs7p5S7rVqlfSXscKt+OrsPdVcpNbnuXIb7M6admM4zWaLujUaa0YiIkjAiIgCIiAJxnpO6VvoaK69Od3UahmVXwD1aIM22AHgW4qoz2uD2YnZyr/TTpTvaK36AN9J8GtWuxPj1DCZjuCuUqAJbiXY5Z2JZ3PaXc8WPmZ7iJtAREQBERAMGtrLoUUZss9SsDmztwQD34OezGeyXRUCFAY5bAye844n4ymzqW07jUVYF1IZlJ5EYO8jfZYZHvzLjpt31VhyYBhnxGeM8j+o82andaa/xf+DpYK2p7iInljoCJo6/bmn0/C+6qs9zuoY+S5yfcJrp0opf5sX2fqtNqrAfIrWRLoYerPWEW/JMg5xW7JaJFtt7u02uPlo9SP4oJ4s6VUp88L6f12m1NQ+LVgfnLHg8Qld05ejI9tT/7L1JeJpaLbmnv+ZvqsPcliMfgDmbs1pRcXZosTT2Ehts6Rqn+VacE2KALq1/1ipc8Mf3iAkoe3ivJuEzEzCeV3MNXRj02pW1FeshkdQykcirDII90yTmtg7Uq0+mZnYLS2q1K6cAFjYhtcotSKCz8d7AUHhjskqms1NgzVs/VFew2HT0Z/DbaHHvWbSwVapJqnFtJlfbQSWZkhEj31eqTjZs/VAd6NpbfyS7P5TA3SqhDi8vp27tTVbpx+1YoU+4zE8DiIayg/T4MqtTezJPUaZbUKWKrowwysAysO4g8DHRPVvpdSNGzM+nsqe3Tb5LNV1RRbKN48WTFiMueI9YZIAwr1KMu+rKUxneBBXHfkcMR0O0p1WobXEEULW1GkzzsV2Vrr8fVYoir3hC3JhOjwXte3tHu8+nh97mvi8uTXfkdpERPYHKEREAREQBIXpjsBdforaWIUkb1bnlXYh363PgGAz4Zk1OT9KesarZOo3CQX6ukkdi3WJU/7rsPfAKT0t++itjGR5j3HtHce0YmWAMcuXZE2wIiJkCIiYBtbD2emq1aU3sFqI38HneVOTSDyAwMntK5A7SLZlL6newOqz128vU7vtdaDmvd8d4D3ZzwzLmrzgb2N7Azjlntx4ZnjP1DCSqxk5XTW3T/AE6eCaytWPU0dpbK+Uboey1axneStzWLM4xvsuHwOPAMBx45m9E85GTi7o3mr7mD0Y7JpqTVmupEb5bcmQoDBUWtVGeeMDe/ET2zt5wOztqjZupta7hotUyu1n0dPeFWsm36tbqievyVlOcBgZ3ldgYAqQVIyCDkEHkQe0T6Bgq0atCMovkvXmcOrBxm0z1iIibZURu0ejel1P8AWNPTb42Vo5+JGZS3pm0tmybNOdmJbp6GViz1WXbhfPCsoWKJgYIwBnePdL7nAdL+ma32LoNExY3O1V99fFKVVWe1Efkbt1SOGdzeBPHAlVZwjByqbIlFNu0Tleg1eu1WiS67WWq7lioNVDgoDhTxTe44PbyxJ1tg32Dd1Grd6j7SV1V0Fx2qXXLBT27uD4zd1Wup0VaKfVUAV1VopZ23RgJWigsxAA5Dh2zUF2sv9hU0tZ5G0ddef+WpCJ72bynhZVJTk5pKKb00X40vp4HZUUkk7tkt0B2YjtdqWVd8W26WgYGKaNM3U7lY+jvOjscc8qOSidpKz0XRfqwQdXrCGd7GC3GhS9h3nOKAmMk5xntmcdG0HK3Vg941msz/ADZ36fGMNSgoJPRdP7NKWEqSbehYs8ugIwRkHmDxB90r9NnX1/Ma7Vr4WNXqV9/XIW/em5T0j19HztdGqTvpJ013nuWFq2P41m5S4thamma3np/RTLDVI8isl9GWr0u2qzqAjaPU6wqdxlVbkbrLijVKQQoVCWUjd4Y4ifoJVwABwA4DwnIdFLDtG9tdfhWqNmnp0/NtLxHWm7/fuAvLgEIwTvEnsJ01Z6o1xERMgREQBERAEielewhr9Fdp87psTCN2K6kNWx8A6qfdJaIB+bCrKzJapS6tty1DzRhzHiDzB5EEERLS9MOxKW0Tancxqq2oRLF9Vt2y6tGV8e2uGbAOcHiMSrZswldATyLMtuKGewjO5WrWPjv3UBIHiZ8t3sAIM2MyogPIvYwRM+GWEsvS16XZVAV7K6xzZ7GVWtbtds8WJ7hy5DgJzOI8R/aJRjHNJ7I2KNHtLtuyRW1pKMFtSytmzui1Hr3sc93eADe6fZZL6zSbSRqN9bMjJQ7yOMcrEDAMCDyYcjK61eibT3WUWHLVkYblvowzW+O8jIPirSHDuJfum6dSOWS5dUZrUOz1TujBbYyYev5ytltTxashgPfjHvlwaHWLdUllZyliK6+TAEfkZUU7X0ca/NFlB50WHd/V25dPg3WL+ATS/UOHzU41ly0fk/79y3BztJx6nXRETxp1ARngeRkVVsLqCTobrdKTx3airUEnnmiwNWPwhT4yViW0q9Si705NEJQjPSSNZNsbSr4b2ju8WS6hvfus4PuAn1tt7Tbt0VfkmouPuyyCauq24K3K9TqGx2pS7qeGeDDgZg/p25/mdHeT33Gqhfflmf4KZ1VxLGtbrzsl7mt+3o3/ANMmq2bZep+X6u22vBLVru6ajHM7614Zl8HciamwaFus+UIoTTJX1OjUKFXqyQbLgo5Byqhfspn6Uy/0LbqDnXOpr5iireFJ/XM3rXeRCr3qZNiaVbE1J9+WZ/heXj/HW5bCnFbKyIXZi9ZrNVY3FqjXpq/sp1Vd747t5rRnv6te6TUhtdp7NPc2ooQ2JYFXUVLgOdzgltWcAuFO6VJG8AuOIwdvZ23KdTkU2KXHtIcrYvg9bYdT5iU1IuSUltZfbQnFpaM3S358vHyn2c30l6MPqrles156vq96zf36Cr763afd5WcSDxGcLxwMTpJCUYqKad7/AIJJtt3QiJyWx9v2231ZtVmsa0XaYIAdIqBiC7e1vBwiHe4N1mVAAiFJzTa5f+/gxKSTSJxr/kesp1KcEuevTaodjCw7mntP2ksZVz9Wxu4YsGV1tRPlV1Okr42NbTdbj+yopsW1nfu3jWEXvLHuOLFnseDubwyz9Xby/wBucrFpdpoIiJ1zVEREAREQBERAIPptsRtds/UUJ84yZrzy6ysiyvPhvosoWqzeGcEHiGU8GVgcMrDsIOQR4T9LStfSn0RoFbauomrVu9dYVQCmpschEFiHtxxLqQd1TnOMScJWYK0Oo6pq7TyquptP3UsVm/dzLF6X6KvqGsKL7VAts3QWFC3I1uWAzuBN4nwzOKt6MariMUOpyM79i5HiprOPiZ0uwdvHR0LTtL1Qi7q3DesqZBwVbX3fVcDAJYANgEHOROPxrCVW4V6cW8u6XTc3MNUirwlzOqu0yWlGdQzId+tjxKkgjKnxBPnmcP6RdLu6nT2j+0rsqbzrK2J+TW/nJ/TdIKFQVbPra/dG6i0qRUvcGubCIo8ye4GanT/SM+iWwjD0PXcwX1gBgpbg4GQFsY5wPZ5TzvD5SoYqm5aK9tfHTb7m7WSnTdjhpKdEdb1Gvrz7N6tQ33vnKj8Vdf8AmSKU5GRxB5EcQfIzFqbSu71eTcGV6lAJZrEYOoVRxPEAe+e5xdJVqE4Pmjk05ZZJl0xPiNkA4IyAcHmM9h8p9nzE74iIgCIiAIiIAmntDY1Opx19SWY5FlBZfutzX3GbkTKk4u6MNJ7nxECgAcgAB5DgJ9iJgyJA7Q2XrLes6vUVUb2QnVVZdgPY6yx2PZw9VeGeBk9EnCbg7r2v7kZRUtx0F12mrDadavk+s9u1HY2Pf2G5Lm43r4nivIheE7CcLtHZiahQLAcqQyOpK2VuOT1uOKsO8eRyJs7G6Vvp3WjaLA7xC06kAKlpPKu8DhVaew+y/Zg+rPY4DicMRaE9Jfh+Xwcqvh3DVao7GIidg1BERAEREAREQBK96d6nrdoUU/Q09Lahh2Gy4mmr4It/7UsC20KCzEBQMkkgADvJPKVTqtp16raWtsosS2sDS1hkYOvqo7MARwOGcy6grzRhmeRnSYH5FqN3mKbCPcpP+Uk54upDqyt7LKVPkwwfyM6TV1YwdGtm8ARxB4jyPGfZEdEtUbNFTvfOVr1Nn36Can+JTPvkvPj1SDpzcHum16Hoou6TRB6noRorGLHToGPElC9Wc8yRWwBm5szo/p9Ln5PSiE82A9Y+bn1j8ZIRJSr1ZRyuTt0u7GFCKd0hERKiYiIgCIiAIiIAiIgCIiAIiIAmPU6VbUZLFDIwKsrDIYHmCJkiE7aoGLozth9Jcmj1LF6rMjSWuSWyoJOmtY83CglGPtBSDxXj2s4Pa2zhqKmTeKtwZHX2q7EIauxfFWAPux2zo+ie3TrNMGsAXUVsatQg5JbXwfH2Twdfsus9pwrGvEU8s+8vyuvycfE0ezldbMmYiJ2DVERMWp1KVIz2sqVqCzMxCqoHMsTwAgGWc90z6a07Ko37TvWtwqqUgPa3/ao7WPAeJIBgdq9PbdT6uzRuVduptX2h/wDHqb2vvvhe4NOU2j0Wq1Fbiws1z4Jvc7928PZYsewZ9gYXBIwJfChKWphs4bpJ0q1O0nLauwsucrUuRSncFT6R+02TJv0bWYOpX9S3uxYv+U5LU6ZqrGrtGLEO6w7O8Mv2SCCPOT/QC/d1jL/eUt8UZGH5M3xm6oqKViiLebUsWIiWlpi2Dd1OrtqPsahevr/WIFrvX3jqm/anTTkNrVsFW2oZuocWoBzfdyLK/wAdbOvmROp0WsS6tLKjvVuoZT3hhkeU+efqHCdjiO1W0/fn8nYwdTNDL0M0RE86boiIgCIiAIiIAiIgCJy/pA6Zf0Xp1dED22MUQNndGBlmbHEgcOA75r+jjpHqdo0PfqTUEDtWqojKcqEO9vFzkesRjHZzmysLU7Ht33fcq7WOfJzOwiau0dqV6dQ1zboY7q8GYs2CcKqgknAJ4DsmgemGlHtWMv36r0/xIJXChVmrxi2vJknOK0bJmJDDpnov9pqHm27/ABnodL9F/tem/wCtWP4tDoVVvF+jGePUl4kQel+iH+t6f3XVn+Bnn/8AsdIThLhYx4BalsuYnsAWtSTMrD1XtF+jDnFcyZmvsKw07V3V9jVaZ2cf7zSvWqv70vKk/YSa9Vms1HDTaN0H95q2FCjxFY3rW8iq+c6Ho70X+TO119nXat13C+7uJWmd7q6Uyd1c4JJJLEDJ4ADu8KwGIp1lVmrLXzf2+TSxNeEo5VqT8RE9Sc0i+kHSKrQ1b92SWO7XWgzZa55JWvafHkBkkgCV3r7btc4s1xG6DvV6dTmmojkX/vrB9YjA+iBznzrbNTc2q1Qxa2VrTORp6s8K1xw3zwLsOZ4cgJsTfo0EtZbkWxERNowcT6RNmgdVqFHHPU2eIOWrJ8m3h+Oc/wBGb+r1unPYXKH/AJiMo/MrO+6YabrNDeO1U6wedZFg/wAMq8X9WQ45oy2D8DB/+2VvS5XLSSZdET4GB4jkeI8jyn2WFgmvsjVfJL+qbhp73JqPZXc2WerwVzll+1vD6SibEw6vSLcjJYMqwwew94IPYQQCD2EAzSx2DhjKLpS+z6PqW0qjpyzI6eJBdHtrsSdPqTnUIMq/IaiscOsH2xkBx2Eg8mEnZ8txFCeHqOnUVmjuwmpxzIRESkmIiIAiJC7d2yyMKNPg6h13iSMpSmcdY47SSCFX6RB7AZdQoTr1FTpq7ZCc1BZmbev2uKnWpFa3UuM1014LsOW82eCIDzdiAPE8J4022gLBRqlOn1f925GLPtUP7Ny+XEdoBkFsuhdFrdJeMszX9TfY5zZYNSvVA2N24tFOByAGABLV2jsurU1mvUVJbWea2Krr54Pb4z1UuAU4QySl9XXl6dDm/vZZrpaHBdJeitG0UVNSGIRt5SrbpBIweP8A5ynqirTbL0yoCKqV4KCSWZmOcAcWdyTyGSewSd/9OdIPYOorX6teq1Sr7lFmAPATe2T0N0mlfrKqR13LrLGe60DuFlpZgPAETXjwao0oTqfSuRN4uPeUdSL6K7Fssu+WapDW26U01Le1UjYL2WjstfAGPoqAOZaddiInoKVKNKChBaI0ZScndnwr3zwdOv1V+AmSJYRMY06jkq/AT3ifYgCIiAIiIBTD6G3T+tp3exR7VNrlyw7eqsf1lfuDEqeXDnJDR6xbkV6zlWHDsI7CCDyIIIIPIgzNIlx8m1II+Z1LYbuS/Hqt4CwDdP2lX6xnX2IktERJGDHqaOsRkPJ1ZP2gV/zlMVL6oDcwN1vMeq35gy65Uu3dP1er1C9guZh5WYsH+ORe5XU2LD6JazrdFQx9oJ1bfeqzWf8ADn3yXnFejnXfPUnsIuTybCP+8qn8c7WI7Fid1cRESQNbX6LrQMMUsQ79Vi+1W44Bh3jBIKngQSDN3RdKkFNjasrVbQAbhxxg8Fsq7WRzwXtz6vMTHK79IGtFmpSsAfoFyT271mDu57goU472HdORxLhdLGpZtJLn4c0X0sRKjdom9V6XH6z9Dpl6oH+0cixh5KCEPnvTtOjvSanX1l6SQy4Do2A9ZPLeHaDxwRwPxlGTc2Ptd9Hel1XtLwZeyxD7dZ8xy7iAZzcb+n6EqP8AwK0l47maOPmp/Xt7F+xMOj1a3VpZWco6q6nvVgCD8CJwfT7p0UZtLo2w44XWqeKd9dZ7H72+jnA48vG4XCVcVV7KmtfbzOxVqxpxzSOh29070ujJRmNlw/s6hvMD2Bz7Ke858Jz3RTbdepDkt/pbnrLww3WzyG5xOa1GFGCcADPEyt1XHKZKdU1LLZXwsrO+vu5qfAjIPgZ9C4dwqngU5Rd5Pd/BwquLlVdnsWn0jQnSXFPbVDYmOe9URamPHeQS3dFqhbWliey6K6+TAMPyMq+i1ba1YexYoYfdcA/wM7H0cagvsvShvarrNB89OzUH+XNzFLZmEdLERNMyIiIAiIgCIiAIiIAiIgFXTW2loRfU9ZON4cCOasOKOPFWAPumzE7JA09ka430o7DD8VsH1bEJSxfcyn3Ym5IrRfo9XfX9G1U1C+fzV35rW34zJWYWwErXpzVu65j9eqpvhvp/2iWVK89IQ/0uvxoH5WP/APqYlyIz7pDbH2l8l1Fdv0VOLPGt+D/Dg34JbYMpgiWH0E2t12n6tj+kowniUPzbfAFfwRsyNN8jpYiJIsGJT+0dT1t91n17rCPIMVX91RLfJxKU0xyinvAPx4/5yL3RXU2PbuAMngJ8SwN7JB8iDPU8PSG5gZ7+R+I4w78ikm9m9ONZRp+oodFSvfVCa95wGyw9YnHDf4cOyQlLZUHjx4nPE5PPJ7TnPGeNMuC/En1u37qzxRWSPaIXLEAcOBY8zzmpRw9OjJypxScr38dS2dSU1aT2NmfHbAJ7gTCjAx/HjM2l0ZvsrqHO11T3H2z7kDH3Tab0K0rstTYNRTSadTzFFQPuRZ0nox2xVjU6U2L19eqvdaycMa7Stu8oPMbztnHLt5iRIHdykHpNF1tmq4lHTVB6rF9upxRRh0P8RyIyDwMrq080UkbSLuiQPQ3pEdbpz1oC6mluq1CjkHABDrnjuOpDr4NjmDJ6c1qxIREQBERAEREAREQBERAKuiInZIkZZ/Xk/wCFt/m0yTiJFczAle+kP+t1fqD/ADDERIjLY5mdP6O/61b+oX+ZETD5FVPcsGIiTNg+NylJ6X5tPur/AAE+xIvcqqbGSIiZKTFR9L77RpPm0+6v8BESuO6JMyyX6H/1+jyt/lvESUtvT3EO8WjIrYvzmr/4o/yqZ9iZe6Ng6T0ef+4a/wDU6L/7EsGInMq99k0IiJWBERAEREAREQBERAP/2Q=="/>
          <p:cNvSpPr>
            <a:spLocks noChangeAspect="1" noChangeArrowheads="1"/>
          </p:cNvSpPr>
          <p:nvPr/>
        </p:nvSpPr>
        <p:spPr bwMode="auto">
          <a:xfrm>
            <a:off x="106363" y="-962025"/>
            <a:ext cx="23050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www.babusinesslife.com/Media/images/ThinkLikeH1009-credit-needed-caa87885-db03-4d9f-ade4-a9be887bde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20" y="5437853"/>
            <a:ext cx="782332" cy="90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The Lord of the Rings: The Return of the King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94" y="833000"/>
            <a:ext cx="834832" cy="1236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The Big Lebowski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17" y="833000"/>
            <a:ext cx="834833" cy="1236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Star Wars: Episode V - The Empire Strikes Back Post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76" y="832998"/>
            <a:ext cx="768515" cy="1236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Manhattan Poster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832999"/>
            <a:ext cx="823130" cy="1236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The Good, the Bad and the Ugly Poster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1" y="833000"/>
            <a:ext cx="834832" cy="1236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270184" y="2652439"/>
            <a:ext cx="673529" cy="159414"/>
            <a:chOff x="649574" y="1688437"/>
            <a:chExt cx="673529" cy="159414"/>
          </a:xfrm>
        </p:grpSpPr>
        <p:pic>
          <p:nvPicPr>
            <p:cNvPr id="32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74" y="16884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90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098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446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4779598" y="2651675"/>
            <a:ext cx="503181" cy="159414"/>
            <a:chOff x="364408" y="1078837"/>
            <a:chExt cx="503181" cy="159414"/>
          </a:xfrm>
        </p:grpSpPr>
        <p:pic>
          <p:nvPicPr>
            <p:cNvPr id="4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6941217" y="2656723"/>
            <a:ext cx="839514" cy="159414"/>
            <a:chOff x="364408" y="1078837"/>
            <a:chExt cx="839514" cy="159414"/>
          </a:xfrm>
        </p:grpSpPr>
        <p:pic>
          <p:nvPicPr>
            <p:cNvPr id="46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65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3621941" y="3754573"/>
            <a:ext cx="332473" cy="159414"/>
            <a:chOff x="364408" y="1078837"/>
            <a:chExt cx="332473" cy="159414"/>
          </a:xfrm>
        </p:grpSpPr>
        <p:pic>
          <p:nvPicPr>
            <p:cNvPr id="52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4630168" y="3764443"/>
            <a:ext cx="673529" cy="159414"/>
            <a:chOff x="364408" y="1078837"/>
            <a:chExt cx="673529" cy="159414"/>
          </a:xfrm>
        </p:grpSpPr>
        <p:pic>
          <p:nvPicPr>
            <p:cNvPr id="58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2193359" y="4743698"/>
            <a:ext cx="839514" cy="159414"/>
            <a:chOff x="364408" y="1078837"/>
            <a:chExt cx="839514" cy="159414"/>
          </a:xfrm>
        </p:grpSpPr>
        <p:pic>
          <p:nvPicPr>
            <p:cNvPr id="6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65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5967770" y="4773382"/>
            <a:ext cx="503181" cy="159414"/>
            <a:chOff x="364408" y="1078837"/>
            <a:chExt cx="503181" cy="159414"/>
          </a:xfrm>
        </p:grpSpPr>
        <p:pic>
          <p:nvPicPr>
            <p:cNvPr id="7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3439308" y="5855468"/>
            <a:ext cx="673529" cy="159414"/>
            <a:chOff x="364408" y="1078837"/>
            <a:chExt cx="673529" cy="159414"/>
          </a:xfrm>
        </p:grpSpPr>
        <p:pic>
          <p:nvPicPr>
            <p:cNvPr id="76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 80"/>
          <p:cNvGrpSpPr/>
          <p:nvPr/>
        </p:nvGrpSpPr>
        <p:grpSpPr>
          <a:xfrm>
            <a:off x="7155733" y="5856232"/>
            <a:ext cx="503181" cy="159414"/>
            <a:chOff x="364408" y="1078837"/>
            <a:chExt cx="503181" cy="159414"/>
          </a:xfrm>
        </p:grpSpPr>
        <p:pic>
          <p:nvPicPr>
            <p:cNvPr id="82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411413" y="3449177"/>
            <a:ext cx="32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050598" y="3459811"/>
            <a:ext cx="32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7252235" y="3459047"/>
            <a:ext cx="32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?</a:t>
            </a:r>
            <a:endParaRPr lang="en-US" sz="4400" b="1" dirty="0"/>
          </a:p>
        </p:txBody>
      </p:sp>
      <p:grpSp>
        <p:nvGrpSpPr>
          <p:cNvPr id="91" name="Group 90"/>
          <p:cNvGrpSpPr/>
          <p:nvPr/>
        </p:nvGrpSpPr>
        <p:grpSpPr>
          <a:xfrm>
            <a:off x="6019452" y="2644661"/>
            <a:ext cx="332473" cy="159414"/>
            <a:chOff x="649574" y="1688437"/>
            <a:chExt cx="332473" cy="159414"/>
          </a:xfrm>
        </p:grpSpPr>
        <p:pic>
          <p:nvPicPr>
            <p:cNvPr id="92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74" y="16884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90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3468253" y="2657487"/>
            <a:ext cx="673529" cy="159414"/>
            <a:chOff x="649574" y="1688437"/>
            <a:chExt cx="673529" cy="159414"/>
          </a:xfrm>
        </p:grpSpPr>
        <p:pic>
          <p:nvPicPr>
            <p:cNvPr id="7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74" y="16884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90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098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446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Group 86"/>
          <p:cNvGrpSpPr/>
          <p:nvPr/>
        </p:nvGrpSpPr>
        <p:grpSpPr>
          <a:xfrm>
            <a:off x="3504548" y="4744462"/>
            <a:ext cx="503181" cy="159414"/>
            <a:chOff x="649574" y="1688437"/>
            <a:chExt cx="503181" cy="159414"/>
          </a:xfrm>
        </p:grpSpPr>
        <p:pic>
          <p:nvPicPr>
            <p:cNvPr id="88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74" y="16884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90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098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11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Table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17936"/>
              </p:ext>
            </p:extLst>
          </p:nvPr>
        </p:nvGraphicFramePr>
        <p:xfrm>
          <a:off x="7800752" y="5578769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46883"/>
              </p:ext>
            </p:extLst>
          </p:nvPr>
        </p:nvGraphicFramePr>
        <p:xfrm>
          <a:off x="3852165" y="4018429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91776"/>
              </p:ext>
            </p:extLst>
          </p:nvPr>
        </p:nvGraphicFramePr>
        <p:xfrm>
          <a:off x="5196946" y="4006416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 Item-Based CF Model Building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5" y="2151740"/>
            <a:ext cx="548342" cy="5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http://t3.gstatic.com/images?q=tbn:ANd9GcRqVs5-RTstJilIIkxe2lAxRCWbbYfQ8cbm4xUMPYFmQGGBRmN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9" y="1615020"/>
            <a:ext cx="566698" cy="48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simpsoncrazy.com/content/pictures/bart/BartSimpson1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" y="2807687"/>
            <a:ext cx="437195" cy="4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0027"/>
              </p:ext>
            </p:extLst>
          </p:nvPr>
        </p:nvGraphicFramePr>
        <p:xfrm>
          <a:off x="797072" y="1589328"/>
          <a:ext cx="3754395" cy="2272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879"/>
                <a:gridCol w="750879"/>
                <a:gridCol w="750879"/>
                <a:gridCol w="750879"/>
                <a:gridCol w="750879"/>
              </a:tblGrid>
              <a:tr h="568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8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4" descr="http://www.babusinesslife.com/Media/images/ThinkLikeH1009-credit-needed-caa87885-db03-4d9f-ade4-a9be887bde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8" y="3332522"/>
            <a:ext cx="492729" cy="5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The Lord of the Rings: The Return of the King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11" y="720097"/>
            <a:ext cx="525794" cy="77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The Big Lebowski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88" y="720097"/>
            <a:ext cx="525795" cy="77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Star Wars: Episode V - The Empire Strikes Back Post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69" y="720097"/>
            <a:ext cx="484026" cy="77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Manhattan Poster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71" y="720097"/>
            <a:ext cx="518424" cy="77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5" descr="The Good, the Bad and the Ugly Poster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44" y="720097"/>
            <a:ext cx="525794" cy="77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64100" y="1821380"/>
            <a:ext cx="424202" cy="85408"/>
            <a:chOff x="649574" y="1688437"/>
            <a:chExt cx="673529" cy="159414"/>
          </a:xfrm>
        </p:grpSpPr>
        <p:pic>
          <p:nvPicPr>
            <p:cNvPr id="2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74" y="16884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90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098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446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500343" y="1817026"/>
            <a:ext cx="316914" cy="85408"/>
            <a:chOff x="364408" y="1078837"/>
            <a:chExt cx="503181" cy="159414"/>
          </a:xfrm>
        </p:grpSpPr>
        <p:pic>
          <p:nvPicPr>
            <p:cNvPr id="2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895916" y="1822198"/>
            <a:ext cx="528743" cy="85408"/>
            <a:chOff x="364408" y="1078837"/>
            <a:chExt cx="839514" cy="159414"/>
          </a:xfrm>
        </p:grpSpPr>
        <p:pic>
          <p:nvPicPr>
            <p:cNvPr id="3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65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1785039" y="2400156"/>
            <a:ext cx="209398" cy="85408"/>
            <a:chOff x="364408" y="1078837"/>
            <a:chExt cx="332473" cy="159414"/>
          </a:xfrm>
        </p:grpSpPr>
        <p:pic>
          <p:nvPicPr>
            <p:cNvPr id="3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2460078" y="2400565"/>
            <a:ext cx="424202" cy="85408"/>
            <a:chOff x="364408" y="1078837"/>
            <a:chExt cx="673529" cy="159414"/>
          </a:xfrm>
        </p:grpSpPr>
        <p:pic>
          <p:nvPicPr>
            <p:cNvPr id="42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920210" y="2976408"/>
            <a:ext cx="528743" cy="85408"/>
            <a:chOff x="364408" y="1078837"/>
            <a:chExt cx="839514" cy="159414"/>
          </a:xfrm>
        </p:grpSpPr>
        <p:pic>
          <p:nvPicPr>
            <p:cNvPr id="47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65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3283013" y="2975999"/>
            <a:ext cx="316914" cy="85408"/>
            <a:chOff x="364408" y="1078837"/>
            <a:chExt cx="503181" cy="159414"/>
          </a:xfrm>
        </p:grpSpPr>
        <p:pic>
          <p:nvPicPr>
            <p:cNvPr id="5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1678002" y="3532349"/>
            <a:ext cx="424202" cy="85408"/>
            <a:chOff x="364408" y="1078837"/>
            <a:chExt cx="673529" cy="159414"/>
          </a:xfrm>
        </p:grpSpPr>
        <p:pic>
          <p:nvPicPr>
            <p:cNvPr id="57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3977728" y="3532758"/>
            <a:ext cx="316914" cy="85408"/>
            <a:chOff x="364408" y="1078837"/>
            <a:chExt cx="503181" cy="159414"/>
          </a:xfrm>
        </p:grpSpPr>
        <p:pic>
          <p:nvPicPr>
            <p:cNvPr id="62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3305223" y="1821789"/>
            <a:ext cx="209399" cy="85408"/>
            <a:chOff x="649574" y="1688437"/>
            <a:chExt cx="332473" cy="159414"/>
          </a:xfrm>
        </p:grpSpPr>
        <p:pic>
          <p:nvPicPr>
            <p:cNvPr id="6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74" y="16884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90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1695268" y="1827195"/>
            <a:ext cx="424202" cy="85408"/>
            <a:chOff x="649574" y="1688437"/>
            <a:chExt cx="673529" cy="159414"/>
          </a:xfrm>
        </p:grpSpPr>
        <p:pic>
          <p:nvPicPr>
            <p:cNvPr id="66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74" y="16884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90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098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446" y="16892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1735759" y="2975590"/>
            <a:ext cx="316914" cy="85408"/>
            <a:chOff x="364408" y="1078837"/>
            <a:chExt cx="503181" cy="159414"/>
          </a:xfrm>
        </p:grpSpPr>
        <p:pic>
          <p:nvPicPr>
            <p:cNvPr id="77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829333" y="578033"/>
            <a:ext cx="661806" cy="3712708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1585757" y="582920"/>
            <a:ext cx="661806" cy="3707704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1394195" y="4003246"/>
            <a:ext cx="222547" cy="8602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7244" y="3952907"/>
            <a:ext cx="49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m1</a:t>
            </a:r>
            <a:endParaRPr lang="en-US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1682418" y="3960858"/>
            <a:ext cx="49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m2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532919" y="4634112"/>
            <a:ext cx="19853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similarity(m1,m2)</a:t>
            </a:r>
            <a:endParaRPr lang="en-US" dirty="0"/>
          </a:p>
        </p:txBody>
      </p:sp>
      <p:sp>
        <p:nvSpPr>
          <p:cNvPr id="83" name="Content Placeholder 3"/>
          <p:cNvSpPr>
            <a:spLocks noGrp="1"/>
          </p:cNvSpPr>
          <p:nvPr>
            <p:ph idx="1"/>
          </p:nvPr>
        </p:nvSpPr>
        <p:spPr>
          <a:xfrm>
            <a:off x="5064347" y="1236578"/>
            <a:ext cx="3577133" cy="23271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Similarity measures</a:t>
            </a:r>
          </a:p>
          <a:p>
            <a:pPr lvl="1"/>
            <a:r>
              <a:rPr lang="en-US" sz="2000" dirty="0" smtClean="0"/>
              <a:t>Cosine distance</a:t>
            </a:r>
          </a:p>
          <a:p>
            <a:pPr lvl="1"/>
            <a:r>
              <a:rPr lang="en-US" sz="2000" dirty="0" smtClean="0"/>
              <a:t>Pearson correlation</a:t>
            </a:r>
          </a:p>
          <a:p>
            <a:pPr lvl="1"/>
            <a:r>
              <a:rPr lang="en-US" sz="2000" dirty="0" smtClean="0"/>
              <a:t>Spearman correlation</a:t>
            </a:r>
          </a:p>
          <a:p>
            <a:pPr lvl="1"/>
            <a:r>
              <a:rPr lang="en-US" sz="2000" dirty="0" smtClean="0"/>
              <a:t>Adjusted cosine distance</a:t>
            </a:r>
          </a:p>
          <a:p>
            <a:pPr marL="457200" lvl="1" indent="0" algn="ctr">
              <a:buNone/>
            </a:pPr>
            <a:r>
              <a:rPr lang="en-US" sz="2000" dirty="0" smtClean="0"/>
              <a:t>. . .</a:t>
            </a:r>
          </a:p>
        </p:txBody>
      </p:sp>
      <p:pic>
        <p:nvPicPr>
          <p:cNvPr id="84" name="Picture 25" descr="The Good, the Bad and the Ugly Poster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90" y="4088114"/>
            <a:ext cx="339511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3" descr="Manhattan Poster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99" y="4086870"/>
            <a:ext cx="33475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Arrow Connector 85"/>
          <p:cNvCxnSpPr>
            <a:stCxn id="84" idx="3"/>
            <a:endCxn id="11" idx="1"/>
          </p:cNvCxnSpPr>
          <p:nvPr/>
        </p:nvCxnSpPr>
        <p:spPr>
          <a:xfrm flipV="1">
            <a:off x="3472501" y="4338469"/>
            <a:ext cx="379664" cy="1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951771" y="4292910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92" name="Picture 21" descr="Star Wars: Episode V - The Empire Strikes Back Post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38" y="4069412"/>
            <a:ext cx="31254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Elbow Connector 93"/>
          <p:cNvCxnSpPr>
            <a:stCxn id="82" idx="3"/>
            <a:endCxn id="11" idx="2"/>
          </p:cNvCxnSpPr>
          <p:nvPr/>
        </p:nvCxnSpPr>
        <p:spPr>
          <a:xfrm flipV="1">
            <a:off x="2518219" y="4658509"/>
            <a:ext cx="1924299" cy="16026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420127" y="3960000"/>
            <a:ext cx="49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m3</a:t>
            </a:r>
            <a:endParaRPr lang="en-US" sz="1600" dirty="0"/>
          </a:p>
        </p:txBody>
      </p:sp>
      <p:sp>
        <p:nvSpPr>
          <p:cNvPr id="98" name="Right Brace 97"/>
          <p:cNvSpPr/>
          <p:nvPr/>
        </p:nvSpPr>
        <p:spPr>
          <a:xfrm rot="5400000">
            <a:off x="1751480" y="3646533"/>
            <a:ext cx="222546" cy="15736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856450" y="4630971"/>
            <a:ext cx="19853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similarity(m1,m3)</a:t>
            </a:r>
            <a:endParaRPr lang="en-US" dirty="0"/>
          </a:p>
        </p:txBody>
      </p:sp>
      <p:cxnSp>
        <p:nvCxnSpPr>
          <p:cNvPr id="100" name="Elbow Connector 99"/>
          <p:cNvCxnSpPr>
            <a:stCxn id="99" idx="3"/>
            <a:endCxn id="91" idx="2"/>
          </p:cNvCxnSpPr>
          <p:nvPr/>
        </p:nvCxnSpPr>
        <p:spPr>
          <a:xfrm flipV="1">
            <a:off x="2841750" y="4646496"/>
            <a:ext cx="2945549" cy="16914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146791"/>
              </p:ext>
            </p:extLst>
          </p:nvPr>
        </p:nvGraphicFramePr>
        <p:xfrm>
          <a:off x="6499586" y="4006416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6289234" y="4287591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107" name="Picture 19" descr="The Big Lebowski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31" y="4066971"/>
            <a:ext cx="33951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7590121" y="4272636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521556"/>
              </p:ext>
            </p:extLst>
          </p:nvPr>
        </p:nvGraphicFramePr>
        <p:xfrm>
          <a:off x="7816783" y="3999101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1" name="Picture 110" descr="The Lord of the Rings: The Return of the King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58" y="4062097"/>
            <a:ext cx="33951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882817"/>
              </p:ext>
            </p:extLst>
          </p:nvPr>
        </p:nvGraphicFramePr>
        <p:xfrm>
          <a:off x="3847809" y="4797089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.9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2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292220"/>
              </p:ext>
            </p:extLst>
          </p:nvPr>
        </p:nvGraphicFramePr>
        <p:xfrm>
          <a:off x="5192590" y="4793027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3" name="Picture 25" descr="The Good, the Bad and the Ugly Poster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89" y="4856890"/>
            <a:ext cx="339511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3" descr="Manhattan Poster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90" y="4878745"/>
            <a:ext cx="33475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5" name="Straight Arrow Connector 124"/>
          <p:cNvCxnSpPr>
            <a:stCxn id="124" idx="3"/>
            <a:endCxn id="121" idx="1"/>
          </p:cNvCxnSpPr>
          <p:nvPr/>
        </p:nvCxnSpPr>
        <p:spPr>
          <a:xfrm flipV="1">
            <a:off x="3467742" y="5117129"/>
            <a:ext cx="380067" cy="13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5470" y="5071570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44537"/>
              </p:ext>
            </p:extLst>
          </p:nvPr>
        </p:nvGraphicFramePr>
        <p:xfrm>
          <a:off x="6495230" y="4793027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6262933" y="5066251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130" name="Picture 19" descr="The Big Lebowski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04" y="4856800"/>
            <a:ext cx="33951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130"/>
          <p:cNvSpPr txBox="1"/>
          <p:nvPr/>
        </p:nvSpPr>
        <p:spPr>
          <a:xfrm>
            <a:off x="7585765" y="5051296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18838"/>
              </p:ext>
            </p:extLst>
          </p:nvPr>
        </p:nvGraphicFramePr>
        <p:xfrm>
          <a:off x="7812427" y="4785712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" name="Picture 132" descr="The Lord of the Rings: The Return of the King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949" y="4856659"/>
            <a:ext cx="33951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1" descr="Star Wars: Episode V - The Empire Strikes Back Post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16" y="4848708"/>
            <a:ext cx="31254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87395"/>
              </p:ext>
            </p:extLst>
          </p:nvPr>
        </p:nvGraphicFramePr>
        <p:xfrm>
          <a:off x="3836134" y="5598097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8" name="Table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53382"/>
              </p:ext>
            </p:extLst>
          </p:nvPr>
        </p:nvGraphicFramePr>
        <p:xfrm>
          <a:off x="5180915" y="5586084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9" name="Picture 25" descr="The Good, the Bad and the Ugly Poster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63" y="5649947"/>
            <a:ext cx="339511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3" descr="Manhattan Poster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24" y="5641904"/>
            <a:ext cx="33475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Arrow Connector 140"/>
          <p:cNvCxnSpPr>
            <a:stCxn id="149" idx="3"/>
            <a:endCxn id="137" idx="1"/>
          </p:cNvCxnSpPr>
          <p:nvPr/>
        </p:nvCxnSpPr>
        <p:spPr>
          <a:xfrm>
            <a:off x="3444622" y="5916439"/>
            <a:ext cx="391512" cy="1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913795" y="5872578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graphicFrame>
        <p:nvGraphicFramePr>
          <p:cNvPr id="143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904595"/>
              </p:ext>
            </p:extLst>
          </p:nvPr>
        </p:nvGraphicFramePr>
        <p:xfrm>
          <a:off x="6483555" y="5586084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4" name="TextBox 143"/>
          <p:cNvSpPr txBox="1"/>
          <p:nvPr/>
        </p:nvSpPr>
        <p:spPr>
          <a:xfrm>
            <a:off x="6251258" y="5867259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145" name="Picture 19" descr="The Big Lebowski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9" y="5655108"/>
            <a:ext cx="33951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TextBox 145"/>
          <p:cNvSpPr txBox="1"/>
          <p:nvPr/>
        </p:nvSpPr>
        <p:spPr>
          <a:xfrm>
            <a:off x="7574090" y="5852304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148" name="Picture 147" descr="The Lord of the Rings: The Return of the King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67" y="5658699"/>
            <a:ext cx="33951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1" descr="Star Wars: Episode V - The Empire Strikes Back Post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82" y="5664979"/>
            <a:ext cx="31254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2082" y="6279165"/>
            <a:ext cx="5924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. .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87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4.16474E-7 L 0.08298 -4.16474E-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0" grpId="0" animBg="1"/>
      <p:bldP spid="80" grpId="1" animBg="1"/>
      <p:bldP spid="80" grpId="2" animBg="1"/>
      <p:bldP spid="6" grpId="0" animBg="1"/>
      <p:bldP spid="6" grpId="1" animBg="1"/>
      <p:bldP spid="7" grpId="0"/>
      <p:bldP spid="7" grpId="1"/>
      <p:bldP spid="81" grpId="0"/>
      <p:bldP spid="81" grpId="1"/>
      <p:bldP spid="82" grpId="0" animBg="1"/>
      <p:bldP spid="82" grpId="1" animBg="1"/>
      <p:bldP spid="83" grpId="0" build="p" animBg="1"/>
      <p:bldP spid="89" grpId="0"/>
      <p:bldP spid="97" grpId="0"/>
      <p:bldP spid="97" grpId="1"/>
      <p:bldP spid="98" grpId="0" animBg="1"/>
      <p:bldP spid="98" grpId="1" animBg="1"/>
      <p:bldP spid="99" grpId="0" animBg="1"/>
      <p:bldP spid="99" grpId="1" animBg="1"/>
      <p:bldP spid="106" grpId="1"/>
      <p:bldP spid="108" grpId="0"/>
      <p:bldP spid="126" grpId="0"/>
      <p:bldP spid="129" grpId="0"/>
      <p:bldP spid="131" grpId="0"/>
      <p:bldP spid="142" grpId="0"/>
      <p:bldP spid="144" grpId="0"/>
      <p:bldP spid="14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 Item-Based CF Recommendations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39" y="904972"/>
            <a:ext cx="1114320" cy="118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71145"/>
              </p:ext>
            </p:extLst>
          </p:nvPr>
        </p:nvGraphicFramePr>
        <p:xfrm>
          <a:off x="6178746" y="4121773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81941"/>
              </p:ext>
            </p:extLst>
          </p:nvPr>
        </p:nvGraphicFramePr>
        <p:xfrm>
          <a:off x="2230159" y="2561433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39192"/>
              </p:ext>
            </p:extLst>
          </p:nvPr>
        </p:nvGraphicFramePr>
        <p:xfrm>
          <a:off x="3574940" y="2549420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5" descr="The Good, the Bad and the Ugly Po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84" y="2631118"/>
            <a:ext cx="339511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Manhattan Pos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93" y="2629874"/>
            <a:ext cx="33475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9" idx="3"/>
            <a:endCxn id="7" idx="1"/>
          </p:cNvCxnSpPr>
          <p:nvPr/>
        </p:nvCxnSpPr>
        <p:spPr>
          <a:xfrm flipV="1">
            <a:off x="1850495" y="2881473"/>
            <a:ext cx="379664" cy="1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29765" y="2835914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13" name="Picture 21" descr="Star Wars: Episode V - The Empire Strikes Back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32" y="2612416"/>
            <a:ext cx="31254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993035"/>
              </p:ext>
            </p:extLst>
          </p:nvPr>
        </p:nvGraphicFramePr>
        <p:xfrm>
          <a:off x="4877580" y="2549420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67228" y="2830595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16" name="Picture 19" descr="The Big Lebowski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25" y="2609975"/>
            <a:ext cx="33951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68115" y="2815640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981533"/>
              </p:ext>
            </p:extLst>
          </p:nvPr>
        </p:nvGraphicFramePr>
        <p:xfrm>
          <a:off x="6194777" y="2542105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 descr="The Lord of the Rings: The Return of the King Post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452" y="2605101"/>
            <a:ext cx="33951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21419"/>
              </p:ext>
            </p:extLst>
          </p:nvPr>
        </p:nvGraphicFramePr>
        <p:xfrm>
          <a:off x="2225803" y="3340093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.9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92568"/>
              </p:ext>
            </p:extLst>
          </p:nvPr>
        </p:nvGraphicFramePr>
        <p:xfrm>
          <a:off x="3570584" y="3336031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25" descr="The Good, the Bad and the Ugly Po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83" y="3399894"/>
            <a:ext cx="339511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3" descr="Manhattan Pos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84" y="3421749"/>
            <a:ext cx="33475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>
            <a:stCxn id="23" idx="3"/>
            <a:endCxn id="20" idx="1"/>
          </p:cNvCxnSpPr>
          <p:nvPr/>
        </p:nvCxnSpPr>
        <p:spPr>
          <a:xfrm flipV="1">
            <a:off x="1845736" y="3660133"/>
            <a:ext cx="380067" cy="13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03464" y="3614574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22572"/>
              </p:ext>
            </p:extLst>
          </p:nvPr>
        </p:nvGraphicFramePr>
        <p:xfrm>
          <a:off x="4873224" y="3336031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640927" y="3609255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28" name="Picture 19" descr="The Big Lebowski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98" y="3399804"/>
            <a:ext cx="33951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963759" y="3594300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45302"/>
              </p:ext>
            </p:extLst>
          </p:nvPr>
        </p:nvGraphicFramePr>
        <p:xfrm>
          <a:off x="6190421" y="3328716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" name="Picture 30" descr="The Lord of the Rings: The Return of the King Post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43" y="3399663"/>
            <a:ext cx="33951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1" descr="Star Wars: Episode V - The Empire Strikes Back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10" y="3391712"/>
            <a:ext cx="31254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144064"/>
              </p:ext>
            </p:extLst>
          </p:nvPr>
        </p:nvGraphicFramePr>
        <p:xfrm>
          <a:off x="2214128" y="4141101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207179"/>
              </p:ext>
            </p:extLst>
          </p:nvPr>
        </p:nvGraphicFramePr>
        <p:xfrm>
          <a:off x="3558909" y="4129088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" name="Picture 25" descr="The Good, the Bad and the Ugly Po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57" y="4192951"/>
            <a:ext cx="339511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3" descr="Manhattan Pos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18" y="4184908"/>
            <a:ext cx="33475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>
            <a:stCxn id="44" idx="3"/>
            <a:endCxn id="33" idx="1"/>
          </p:cNvCxnSpPr>
          <p:nvPr/>
        </p:nvCxnSpPr>
        <p:spPr>
          <a:xfrm>
            <a:off x="1822616" y="4459443"/>
            <a:ext cx="391512" cy="1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91789" y="4415582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70192"/>
              </p:ext>
            </p:extLst>
          </p:nvPr>
        </p:nvGraphicFramePr>
        <p:xfrm>
          <a:off x="4861549" y="4129088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629252" y="4410263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41" name="Picture 19" descr="The Big Lebowski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23" y="4198112"/>
            <a:ext cx="33951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952084" y="4395308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43" name="Picture 42" descr="The Lord of the Rings: The Return of the King Post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561" y="4201703"/>
            <a:ext cx="33951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1" descr="Star Wars: Episode V - The Empire Strikes Back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76" y="4207983"/>
            <a:ext cx="31254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199981"/>
              </p:ext>
            </p:extLst>
          </p:nvPr>
        </p:nvGraphicFramePr>
        <p:xfrm>
          <a:off x="6183096" y="4940257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92012"/>
              </p:ext>
            </p:extLst>
          </p:nvPr>
        </p:nvGraphicFramePr>
        <p:xfrm>
          <a:off x="2218478" y="4959585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.9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31725"/>
              </p:ext>
            </p:extLst>
          </p:nvPr>
        </p:nvGraphicFramePr>
        <p:xfrm>
          <a:off x="3563259" y="4947572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" name="Picture 25" descr="The Good, the Bad and the Ugly Po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24" y="5015582"/>
            <a:ext cx="339511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3" descr="Manhattan Pos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11" y="5015582"/>
            <a:ext cx="33475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/>
          <p:cNvCxnSpPr>
            <a:stCxn id="54" idx="3"/>
            <a:endCxn id="46" idx="1"/>
          </p:cNvCxnSpPr>
          <p:nvPr/>
        </p:nvCxnSpPr>
        <p:spPr>
          <a:xfrm>
            <a:off x="1836102" y="5279598"/>
            <a:ext cx="382376" cy="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96139" y="5234066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09676"/>
              </p:ext>
            </p:extLst>
          </p:nvPr>
        </p:nvGraphicFramePr>
        <p:xfrm>
          <a:off x="4865899" y="4947572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641553" y="5228747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54" name="Picture 19" descr="The Big Lebowski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90" y="5028138"/>
            <a:ext cx="33951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956434" y="5213792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56" name="Picture 55" descr="The Lord of the Rings: The Return of the King Post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40" y="5015582"/>
            <a:ext cx="33951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1" descr="Star Wars: Episode V - The Empire Strikes Back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28" y="5015582"/>
            <a:ext cx="31254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50343"/>
              </p:ext>
            </p:extLst>
          </p:nvPr>
        </p:nvGraphicFramePr>
        <p:xfrm>
          <a:off x="6192146" y="5737616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08290"/>
              </p:ext>
            </p:extLst>
          </p:nvPr>
        </p:nvGraphicFramePr>
        <p:xfrm>
          <a:off x="2227528" y="5756944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863010"/>
              </p:ext>
            </p:extLst>
          </p:nvPr>
        </p:nvGraphicFramePr>
        <p:xfrm>
          <a:off x="3572309" y="5744931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" name="Picture 25" descr="The Good, the Bad and the Ugly Po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74" y="5812941"/>
            <a:ext cx="339511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3" descr="Manhattan Pos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63" y="5808649"/>
            <a:ext cx="33475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Arrow Connector 64"/>
          <p:cNvCxnSpPr>
            <a:stCxn id="71" idx="3"/>
            <a:endCxn id="61" idx="1"/>
          </p:cNvCxnSpPr>
          <p:nvPr/>
        </p:nvCxnSpPr>
        <p:spPr>
          <a:xfrm>
            <a:off x="1850495" y="6074755"/>
            <a:ext cx="377033" cy="2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337722" y="6031425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88617"/>
              </p:ext>
            </p:extLst>
          </p:nvPr>
        </p:nvGraphicFramePr>
        <p:xfrm>
          <a:off x="4874949" y="5744931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4659283" y="6026106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69" name="Picture 19" descr="The Big Lebowski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83" y="5808649"/>
            <a:ext cx="33951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982115" y="6011151"/>
            <a:ext cx="2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71" name="Picture 70" descr="The Lord of the Rings: The Return of the King Post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85" y="5823295"/>
            <a:ext cx="33951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1" descr="Star Wars: Episode V - The Empire Strikes Back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84" y="5825524"/>
            <a:ext cx="31254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/>
          <p:cNvCxnSpPr/>
          <p:nvPr/>
        </p:nvCxnSpPr>
        <p:spPr>
          <a:xfrm flipV="1">
            <a:off x="1275712" y="3633228"/>
            <a:ext cx="6678080" cy="119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275712" y="4429746"/>
            <a:ext cx="6678080" cy="119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1" name="Multiply 80"/>
          <p:cNvSpPr/>
          <p:nvPr/>
        </p:nvSpPr>
        <p:spPr>
          <a:xfrm>
            <a:off x="5202353" y="2526486"/>
            <a:ext cx="652007" cy="654891"/>
          </a:xfrm>
          <a:prstGeom prst="mathMultiply">
            <a:avLst>
              <a:gd name="adj1" fmla="val 13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y 81"/>
          <p:cNvSpPr/>
          <p:nvPr/>
        </p:nvSpPr>
        <p:spPr>
          <a:xfrm>
            <a:off x="6626962" y="2536430"/>
            <a:ext cx="652007" cy="654891"/>
          </a:xfrm>
          <a:prstGeom prst="mathMultiply">
            <a:avLst>
              <a:gd name="adj1" fmla="val 13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ultiply 82"/>
          <p:cNvSpPr/>
          <p:nvPr/>
        </p:nvSpPr>
        <p:spPr>
          <a:xfrm>
            <a:off x="3915574" y="4937628"/>
            <a:ext cx="652007" cy="654891"/>
          </a:xfrm>
          <a:prstGeom prst="mathMultiply">
            <a:avLst>
              <a:gd name="adj1" fmla="val 13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ultiply 83"/>
          <p:cNvSpPr/>
          <p:nvPr/>
        </p:nvSpPr>
        <p:spPr>
          <a:xfrm>
            <a:off x="6569241" y="4947059"/>
            <a:ext cx="652007" cy="654891"/>
          </a:xfrm>
          <a:prstGeom prst="mathMultiply">
            <a:avLst>
              <a:gd name="adj1" fmla="val 13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ultiply 84"/>
          <p:cNvSpPr/>
          <p:nvPr/>
        </p:nvSpPr>
        <p:spPr>
          <a:xfrm>
            <a:off x="3899085" y="5762996"/>
            <a:ext cx="652007" cy="654891"/>
          </a:xfrm>
          <a:prstGeom prst="mathMultiply">
            <a:avLst>
              <a:gd name="adj1" fmla="val 13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Multiply 85"/>
          <p:cNvSpPr/>
          <p:nvPr/>
        </p:nvSpPr>
        <p:spPr>
          <a:xfrm>
            <a:off x="6560192" y="5762996"/>
            <a:ext cx="652007" cy="654891"/>
          </a:xfrm>
          <a:prstGeom prst="mathMultiply">
            <a:avLst>
              <a:gd name="adj1" fmla="val 13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23" descr="Manhattan Pos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32" y="1162495"/>
            <a:ext cx="504507" cy="757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1" descr="Star Wars: Episode V - The Empire Strikes Back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23" y="1169438"/>
            <a:ext cx="471031" cy="757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4452458" y="1461001"/>
            <a:ext cx="332473" cy="159414"/>
            <a:chOff x="364408" y="1078837"/>
            <a:chExt cx="332473" cy="159414"/>
          </a:xfrm>
        </p:grpSpPr>
        <p:pic>
          <p:nvPicPr>
            <p:cNvPr id="9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1" name="Group 100"/>
          <p:cNvGrpSpPr/>
          <p:nvPr/>
        </p:nvGrpSpPr>
        <p:grpSpPr>
          <a:xfrm>
            <a:off x="5804405" y="1441987"/>
            <a:ext cx="673529" cy="159414"/>
            <a:chOff x="364408" y="1078837"/>
            <a:chExt cx="673529" cy="159414"/>
          </a:xfrm>
        </p:grpSpPr>
        <p:pic>
          <p:nvPicPr>
            <p:cNvPr id="102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53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25" grpId="0"/>
      <p:bldP spid="27" grpId="0"/>
      <p:bldP spid="29" grpId="0"/>
      <p:bldP spid="38" grpId="0"/>
      <p:bldP spid="40" grpId="0"/>
      <p:bldP spid="42" grpId="0"/>
      <p:bldP spid="51" grpId="0"/>
      <p:bldP spid="53" grpId="0"/>
      <p:bldP spid="55" grpId="0"/>
      <p:bldP spid="66" grpId="0"/>
      <p:bldP spid="68" grpId="0"/>
      <p:bldP spid="7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7553741" y="4757837"/>
            <a:ext cx="1101265" cy="652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Item-Based CF Recommendation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39" y="1016286"/>
            <a:ext cx="1114320" cy="118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18028"/>
              </p:ext>
            </p:extLst>
          </p:nvPr>
        </p:nvGraphicFramePr>
        <p:xfrm>
          <a:off x="1683653" y="3283549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068838"/>
              </p:ext>
            </p:extLst>
          </p:nvPr>
        </p:nvGraphicFramePr>
        <p:xfrm>
          <a:off x="3958701" y="3279487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5" descr="The Good, the Bad and the Ugly Po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1" y="3345283"/>
            <a:ext cx="339511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Manhattan Pos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87" y="3351990"/>
            <a:ext cx="33475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978872" y="3595638"/>
            <a:ext cx="379664" cy="1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1" descr="Star Wars: Episode V - The Empire Strikes Back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93" y="3342483"/>
            <a:ext cx="31254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60958"/>
              </p:ext>
            </p:extLst>
          </p:nvPr>
        </p:nvGraphicFramePr>
        <p:xfrm>
          <a:off x="1695825" y="3996024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.9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" name="Picture 23" descr="Manhattan Pos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58" y="4052021"/>
            <a:ext cx="33475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/>
          <p:cNvCxnSpPr>
            <a:stCxn id="54" idx="3"/>
          </p:cNvCxnSpPr>
          <p:nvPr/>
        </p:nvCxnSpPr>
        <p:spPr>
          <a:xfrm>
            <a:off x="988332" y="4308086"/>
            <a:ext cx="382376" cy="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21321"/>
              </p:ext>
            </p:extLst>
          </p:nvPr>
        </p:nvGraphicFramePr>
        <p:xfrm>
          <a:off x="3953647" y="3991962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4" name="Picture 19" descr="The Big Lebowski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0" y="4056626"/>
            <a:ext cx="33951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1" descr="Star Wars: Episode V - The Empire Strikes Back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76" y="4059972"/>
            <a:ext cx="31254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86846"/>
              </p:ext>
            </p:extLst>
          </p:nvPr>
        </p:nvGraphicFramePr>
        <p:xfrm>
          <a:off x="1704875" y="4793383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4" name="Picture 23" descr="Manhattan Pos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11" y="4853039"/>
            <a:ext cx="334752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Arrow Connector 64"/>
          <p:cNvCxnSpPr>
            <a:stCxn id="71" idx="3"/>
          </p:cNvCxnSpPr>
          <p:nvPr/>
        </p:nvCxnSpPr>
        <p:spPr>
          <a:xfrm>
            <a:off x="1002725" y="5103243"/>
            <a:ext cx="377033" cy="2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740132"/>
              </p:ext>
            </p:extLst>
          </p:nvPr>
        </p:nvGraphicFramePr>
        <p:xfrm>
          <a:off x="3962697" y="4789321"/>
          <a:ext cx="11807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353"/>
                <a:gridCol w="59035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" name="Picture 70" descr="The Lord of the Rings: The Return of the King Post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5" y="4851783"/>
            <a:ext cx="33951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1" descr="Star Wars: Episode V - The Empire Strikes Back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31" y="4861963"/>
            <a:ext cx="312540" cy="50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3" descr="Manhattan Pos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32" y="1313564"/>
            <a:ext cx="504507" cy="757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1" descr="Star Wars: Episode V - The Empire Strikes Back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23" y="1320507"/>
            <a:ext cx="471031" cy="757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4452458" y="1612070"/>
            <a:ext cx="332473" cy="159414"/>
            <a:chOff x="364408" y="1078837"/>
            <a:chExt cx="332473" cy="159414"/>
          </a:xfrm>
        </p:grpSpPr>
        <p:pic>
          <p:nvPicPr>
            <p:cNvPr id="99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1" name="Group 100"/>
          <p:cNvGrpSpPr/>
          <p:nvPr/>
        </p:nvGrpSpPr>
        <p:grpSpPr>
          <a:xfrm>
            <a:off x="5804405" y="1593056"/>
            <a:ext cx="673529" cy="159414"/>
            <a:chOff x="364408" y="1078837"/>
            <a:chExt cx="673529" cy="159414"/>
          </a:xfrm>
        </p:grpSpPr>
        <p:pic>
          <p:nvPicPr>
            <p:cNvPr id="102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08" y="1078837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4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7" descr="http://eastcoastpaperboy.files.wordpress.com/2010/04/gold-star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0" y="1079601"/>
              <a:ext cx="165657" cy="15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864359" y="3334632"/>
            <a:ext cx="74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800" dirty="0" smtClean="0"/>
              <a:t> 2</a:t>
            </a:r>
            <a:endParaRPr lang="en-US" sz="2800" dirty="0"/>
          </a:p>
        </p:txBody>
      </p:sp>
      <p:sp>
        <p:nvSpPr>
          <p:cNvPr id="89" name="TextBox 88"/>
          <p:cNvSpPr txBox="1"/>
          <p:nvPr/>
        </p:nvSpPr>
        <p:spPr>
          <a:xfrm>
            <a:off x="2869679" y="4059428"/>
            <a:ext cx="74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800" dirty="0" smtClean="0"/>
              <a:t> 2</a:t>
            </a:r>
            <a:endParaRPr lang="en-US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5143403" y="4855812"/>
            <a:ext cx="74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800" dirty="0" smtClean="0"/>
              <a:t> 2</a:t>
            </a:r>
            <a:endParaRPr lang="en-US" sz="2800" dirty="0"/>
          </a:p>
        </p:txBody>
      </p:sp>
      <p:sp>
        <p:nvSpPr>
          <p:cNvPr id="91" name="TextBox 90"/>
          <p:cNvSpPr txBox="1"/>
          <p:nvPr/>
        </p:nvSpPr>
        <p:spPr>
          <a:xfrm>
            <a:off x="5608884" y="3163813"/>
            <a:ext cx="30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92" name="TextBox 91"/>
          <p:cNvSpPr txBox="1"/>
          <p:nvPr/>
        </p:nvSpPr>
        <p:spPr>
          <a:xfrm>
            <a:off x="2848456" y="4871238"/>
            <a:ext cx="74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800" dirty="0" smtClean="0"/>
              <a:t> 4</a:t>
            </a:r>
            <a:endParaRPr lang="en-US" sz="2800" dirty="0"/>
          </a:p>
        </p:txBody>
      </p:sp>
      <p:sp>
        <p:nvSpPr>
          <p:cNvPr id="93" name="TextBox 92"/>
          <p:cNvSpPr txBox="1"/>
          <p:nvPr/>
        </p:nvSpPr>
        <p:spPr>
          <a:xfrm>
            <a:off x="5139407" y="4059972"/>
            <a:ext cx="74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800" dirty="0" smtClean="0"/>
              <a:t> 4</a:t>
            </a:r>
            <a:endParaRPr lang="en-US" sz="2800" dirty="0"/>
          </a:p>
        </p:txBody>
      </p:sp>
      <p:sp>
        <p:nvSpPr>
          <p:cNvPr id="94" name="TextBox 93"/>
          <p:cNvSpPr txBox="1"/>
          <p:nvPr/>
        </p:nvSpPr>
        <p:spPr>
          <a:xfrm>
            <a:off x="5139407" y="3345283"/>
            <a:ext cx="74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800" dirty="0" smtClean="0"/>
              <a:t> 4</a:t>
            </a:r>
            <a:endParaRPr lang="en-US" sz="2800" dirty="0"/>
          </a:p>
        </p:txBody>
      </p:sp>
      <p:sp>
        <p:nvSpPr>
          <p:cNvPr id="95" name="TextBox 94"/>
          <p:cNvSpPr txBox="1"/>
          <p:nvPr/>
        </p:nvSpPr>
        <p:spPr>
          <a:xfrm>
            <a:off x="3489282" y="3279487"/>
            <a:ext cx="290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+</a:t>
            </a:r>
            <a:endParaRPr lang="en-US" sz="34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3489282" y="3967639"/>
            <a:ext cx="290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+</a:t>
            </a:r>
            <a:endParaRPr lang="en-US" sz="3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3504391" y="4810193"/>
            <a:ext cx="290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+</a:t>
            </a:r>
            <a:endParaRPr lang="en-US" sz="34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5598881" y="3916209"/>
            <a:ext cx="30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628432" y="4606501"/>
            <a:ext cx="30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346932" y="3172792"/>
            <a:ext cx="30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(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344689" y="3863467"/>
            <a:ext cx="30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(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384444" y="4677594"/>
            <a:ext cx="30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(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78289" y="3183443"/>
            <a:ext cx="30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/</a:t>
            </a:r>
            <a:endParaRPr lang="en-US" sz="4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063556" y="3171955"/>
            <a:ext cx="1633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(</a:t>
            </a:r>
            <a:r>
              <a:rPr lang="en-US" sz="2800" dirty="0" smtClean="0"/>
              <a:t>.8 </a:t>
            </a:r>
            <a:r>
              <a:rPr lang="en-US" sz="2800" b="1" dirty="0" smtClean="0"/>
              <a:t>+</a:t>
            </a:r>
            <a:r>
              <a:rPr lang="en-US" sz="2800" dirty="0" smtClean="0"/>
              <a:t> .6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127164" y="3927284"/>
            <a:ext cx="152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(</a:t>
            </a:r>
            <a:r>
              <a:rPr lang="en-US" sz="2800" dirty="0" smtClean="0"/>
              <a:t>.9 </a:t>
            </a:r>
            <a:r>
              <a:rPr lang="en-US" sz="2800" b="1" dirty="0" smtClean="0"/>
              <a:t>+</a:t>
            </a:r>
            <a:r>
              <a:rPr lang="en-US" sz="2800" dirty="0" smtClean="0"/>
              <a:t> .5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158965" y="4628070"/>
            <a:ext cx="1609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(</a:t>
            </a:r>
            <a:r>
              <a:rPr lang="en-US" sz="2800" dirty="0" smtClean="0"/>
              <a:t>.7 </a:t>
            </a:r>
            <a:r>
              <a:rPr lang="en-US" sz="2800" b="1" dirty="0" smtClean="0"/>
              <a:t>+</a:t>
            </a:r>
            <a:r>
              <a:rPr lang="en-US" sz="2800" dirty="0" smtClean="0"/>
              <a:t> .5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840644" y="3971866"/>
            <a:ext cx="30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/</a:t>
            </a:r>
            <a:endParaRPr lang="en-US" sz="4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831851" y="4653741"/>
            <a:ext cx="30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/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438478" y="3371347"/>
            <a:ext cx="122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= 2.86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62330" y="4130521"/>
            <a:ext cx="123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= 2.71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478233" y="4822857"/>
            <a:ext cx="129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= 3.17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" grpId="0"/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Outline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393"/>
            <a:ext cx="9144000" cy="5732607"/>
          </a:xfrm>
        </p:spPr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Overview of recommender systems</a:t>
            </a:r>
          </a:p>
          <a:p>
            <a:r>
              <a:rPr lang="en-US" dirty="0" err="1" smtClean="0"/>
              <a:t>RecBench</a:t>
            </a:r>
            <a:r>
              <a:rPr lang="en-US" dirty="0" smtClean="0"/>
              <a:t> Motivation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RecBench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benchmark tasks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Recommender system architectures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RecBench</a:t>
            </a:r>
            <a:r>
              <a:rPr lang="en-US" dirty="0" smtClean="0">
                <a:solidFill>
                  <a:srgbClr val="BFBFBF"/>
                </a:solidFill>
              </a:rPr>
              <a:t> experimental results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Conclusion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3942</TotalTime>
  <Words>1710</Words>
  <Application>Microsoft Office PowerPoint</Application>
  <PresentationFormat>On-screen Show (4:3)</PresentationFormat>
  <Paragraphs>343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RecBench: Benchmarks for Evaluating Performance of Recommender System Architectures</vt:lpstr>
      <vt:lpstr>Outline</vt:lpstr>
      <vt:lpstr>Outline</vt:lpstr>
      <vt:lpstr>Recommender Systems – Basic Idea</vt:lpstr>
      <vt:lpstr>Collaborative Filtering (CF)</vt:lpstr>
      <vt:lpstr> Item-Based CF Model Building</vt:lpstr>
      <vt:lpstr> Item-Based CF Recommendations</vt:lpstr>
      <vt:lpstr>Item-Based CF Recommendation</vt:lpstr>
      <vt:lpstr>Outline</vt:lpstr>
      <vt:lpstr>RecBench Motivation</vt:lpstr>
      <vt:lpstr>RecBench Motivation</vt:lpstr>
      <vt:lpstr>Outline</vt:lpstr>
      <vt:lpstr>RecBench Tasks</vt:lpstr>
      <vt:lpstr>Task 1: Initialization</vt:lpstr>
      <vt:lpstr>Task 2: Pure Recommend</vt:lpstr>
      <vt:lpstr>Task 3: Filtered Recommend</vt:lpstr>
      <vt:lpstr>Task 4: Blended Recommend</vt:lpstr>
      <vt:lpstr>Task 5: Item Prediction</vt:lpstr>
      <vt:lpstr>Task 6: Item Update</vt:lpstr>
      <vt:lpstr>Outline</vt:lpstr>
      <vt:lpstr>Recommender System Architectures</vt:lpstr>
      <vt:lpstr>Outline</vt:lpstr>
      <vt:lpstr>Benchmark Setup</vt:lpstr>
      <vt:lpstr>Task 1: Initialization</vt:lpstr>
      <vt:lpstr>Task 2: Pure Recommend</vt:lpstr>
      <vt:lpstr>Task 3: Filtered Recommend</vt:lpstr>
      <vt:lpstr>Outline</vt:lpstr>
      <vt:lpstr>Future Work</vt:lpstr>
      <vt:lpstr>Conclusion and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StreamRec: </dc:title>
  <dc:creator>Justin</dc:creator>
  <cp:lastModifiedBy>Justin Levandoski</cp:lastModifiedBy>
  <cp:revision>364</cp:revision>
  <dcterms:created xsi:type="dcterms:W3CDTF">2011-05-23T15:20:50Z</dcterms:created>
  <dcterms:modified xsi:type="dcterms:W3CDTF">2011-09-27T17:45:07Z</dcterms:modified>
</cp:coreProperties>
</file>