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1"/>
    <p:sldMasterId id="2147484093" r:id="rId2"/>
    <p:sldMasterId id="2147484105" r:id="rId3"/>
    <p:sldMasterId id="2147484117" r:id="rId4"/>
    <p:sldMasterId id="2147484129" r:id="rId5"/>
  </p:sldMasterIdLst>
  <p:notesMasterIdLst>
    <p:notesMasterId r:id="rId150"/>
  </p:notesMasterIdLst>
  <p:sldIdLst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09" r:id="rId82"/>
    <p:sldId id="256" r:id="rId83"/>
    <p:sldId id="297" r:id="rId84"/>
    <p:sldId id="259" r:id="rId85"/>
    <p:sldId id="266" r:id="rId86"/>
    <p:sldId id="332" r:id="rId87"/>
    <p:sldId id="330" r:id="rId88"/>
    <p:sldId id="264" r:id="rId89"/>
    <p:sldId id="257" r:id="rId90"/>
    <p:sldId id="258" r:id="rId91"/>
    <p:sldId id="260" r:id="rId92"/>
    <p:sldId id="261" r:id="rId93"/>
    <p:sldId id="262" r:id="rId94"/>
    <p:sldId id="267" r:id="rId95"/>
    <p:sldId id="268" r:id="rId96"/>
    <p:sldId id="270" r:id="rId97"/>
    <p:sldId id="271" r:id="rId98"/>
    <p:sldId id="272" r:id="rId99"/>
    <p:sldId id="269" r:id="rId100"/>
    <p:sldId id="274" r:id="rId101"/>
    <p:sldId id="276" r:id="rId102"/>
    <p:sldId id="278" r:id="rId103"/>
    <p:sldId id="300" r:id="rId104"/>
    <p:sldId id="298" r:id="rId105"/>
    <p:sldId id="301" r:id="rId106"/>
    <p:sldId id="304" r:id="rId107"/>
    <p:sldId id="285" r:id="rId108"/>
    <p:sldId id="284" r:id="rId109"/>
    <p:sldId id="299" r:id="rId110"/>
    <p:sldId id="279" r:id="rId111"/>
    <p:sldId id="306" r:id="rId112"/>
    <p:sldId id="307" r:id="rId113"/>
    <p:sldId id="280" r:id="rId114"/>
    <p:sldId id="286" r:id="rId115"/>
    <p:sldId id="308" r:id="rId116"/>
    <p:sldId id="281" r:id="rId117"/>
    <p:sldId id="288" r:id="rId118"/>
    <p:sldId id="309" r:id="rId119"/>
    <p:sldId id="289" r:id="rId120"/>
    <p:sldId id="315" r:id="rId121"/>
    <p:sldId id="316" r:id="rId122"/>
    <p:sldId id="317" r:id="rId123"/>
    <p:sldId id="318" r:id="rId124"/>
    <p:sldId id="319" r:id="rId125"/>
    <p:sldId id="320" r:id="rId126"/>
    <p:sldId id="321" r:id="rId127"/>
    <p:sldId id="322" r:id="rId128"/>
    <p:sldId id="323" r:id="rId129"/>
    <p:sldId id="324" r:id="rId130"/>
    <p:sldId id="310" r:id="rId131"/>
    <p:sldId id="290" r:id="rId132"/>
    <p:sldId id="283" r:id="rId133"/>
    <p:sldId id="311" r:id="rId134"/>
    <p:sldId id="312" r:id="rId135"/>
    <p:sldId id="314" r:id="rId136"/>
    <p:sldId id="313" r:id="rId137"/>
    <p:sldId id="292" r:id="rId138"/>
    <p:sldId id="329" r:id="rId139"/>
    <p:sldId id="331" r:id="rId140"/>
    <p:sldId id="328" r:id="rId141"/>
    <p:sldId id="293" r:id="rId142"/>
    <p:sldId id="325" r:id="rId143"/>
    <p:sldId id="294" r:id="rId144"/>
    <p:sldId id="326" r:id="rId145"/>
    <p:sldId id="295" r:id="rId146"/>
    <p:sldId id="327" r:id="rId147"/>
    <p:sldId id="302" r:id="rId148"/>
    <p:sldId id="305" r:id="rId1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89" d="100"/>
          <a:sy n="89" d="100"/>
        </p:scale>
        <p:origin x="-12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00" Type="http://schemas.openxmlformats.org/officeDocument/2006/relationships/slide" Target="slides/slide95.xml"/><Relationship Id="rId150" Type="http://schemas.openxmlformats.org/officeDocument/2006/relationships/notesMaster" Target="notesMasters/notesMaster1.xml"/><Relationship Id="rId151" Type="http://schemas.openxmlformats.org/officeDocument/2006/relationships/printerSettings" Target="printerSettings/printerSettings1.bin"/><Relationship Id="rId152" Type="http://schemas.openxmlformats.org/officeDocument/2006/relationships/presProps" Target="presProps.xml"/><Relationship Id="rId153" Type="http://schemas.openxmlformats.org/officeDocument/2006/relationships/viewProps" Target="viewProps.xml"/><Relationship Id="rId154" Type="http://schemas.openxmlformats.org/officeDocument/2006/relationships/theme" Target="theme/theme1.xml"/><Relationship Id="rId155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ECFE-E86B-C648-B200-7F65D8319362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138F-9802-7345-A844-FC2CCCC44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5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14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6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6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6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6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6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53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96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505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282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40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858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807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673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673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920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473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55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619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282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65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730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819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947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072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57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6199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9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817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7104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701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20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546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9432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441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75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300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2843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7041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429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945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32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3317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6704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3891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397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7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EFEBB-1B30-4A08-96EA-CFFB27CDC1D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6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7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62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30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30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9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17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841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7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5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29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95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49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2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0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91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564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806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9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9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67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605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62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904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006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65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095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38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603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1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4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533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189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321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81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868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592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92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937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39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5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1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841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326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338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55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814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5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8F25-15BE-2B4E-A6D3-1C37716D7D1E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AA0-E799-074B-807B-25D3D48D6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8/27/18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VLDB 2018 Tutorial Alin Deutsch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A2B1-0CB0-4C46-A789-3CAD0D500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8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783599-C51E-45C1-83FA-118C77CD906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8/29/18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DD05EE-191A-4548-BDED-2F5BE271DE2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0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5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C1E764-01F2-4985-9421-7524F23166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8/29/18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09AC31-5745-402B-96B4-D23B8F1B13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64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arxiv.org/abs/1405.3631" TargetMode="External"/><Relationship Id="rId3" Type="http://schemas.openxmlformats.org/officeDocument/2006/relationships/hyperlink" Target="http://db.ucsd.edu/wp-content/uploads/pdfs/375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40" y="5122473"/>
            <a:ext cx="3685977" cy="12687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06048" y="6462484"/>
            <a:ext cx="7772400" cy="337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>
                <a:solidFill>
                  <a:prstClr val="black"/>
                </a:solidFill>
                <a:latin typeface="Calibri Light"/>
                <a:cs typeface="Calibri Light"/>
              </a:rPr>
              <a:t>w</a:t>
            </a:r>
            <a:r>
              <a:rPr lang="fr-FR" sz="18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ith</a:t>
            </a:r>
            <a:r>
              <a:rPr lang="fr-FR" sz="1800" dirty="0" smtClean="0">
                <a:solidFill>
                  <a:prstClr val="black"/>
                </a:solidFill>
                <a:latin typeface="Calibri Light"/>
                <a:cs typeface="Calibri Light"/>
              </a:rPr>
              <a:t> the support of National Science </a:t>
            </a:r>
            <a:r>
              <a:rPr lang="fr-FR" sz="18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Foundation</a:t>
            </a:r>
            <a:r>
              <a:rPr lang="fr-FR" sz="1800" dirty="0" smtClean="0">
                <a:solidFill>
                  <a:prstClr val="black"/>
                </a:solidFill>
                <a:latin typeface="Calibri Light"/>
                <a:cs typeface="Calibri Light"/>
              </a:rPr>
              <a:t>, </a:t>
            </a:r>
            <a:r>
              <a:rPr lang="fr-FR" sz="1800" dirty="0" err="1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lang="fr-FR" sz="18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nformatica</a:t>
            </a:r>
            <a:r>
              <a:rPr lang="fr-FR" sz="1800" dirty="0" smtClean="0">
                <a:solidFill>
                  <a:prstClr val="black"/>
                </a:solidFill>
                <a:latin typeface="Calibri Light"/>
                <a:cs typeface="Calibri Light"/>
              </a:rPr>
              <a:t> &amp; </a:t>
            </a:r>
            <a:r>
              <a:rPr lang="fr-FR" sz="1800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Couchbase</a:t>
            </a:r>
            <a:r>
              <a:rPr lang="fr-FR" sz="1800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endParaRPr lang="fr-FR" sz="18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300117" cy="20295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914400"/>
            <a:r>
              <a:rPr lang="en-US" sz="4800" dirty="0" smtClean="0">
                <a:solidFill>
                  <a:prstClr val="white"/>
                </a:solidFill>
                <a:latin typeface="Calibri"/>
                <a:cs typeface="Calibri Light"/>
              </a:rPr>
              <a:t>Part A: </a:t>
            </a:r>
            <a:r>
              <a:rPr lang="en-US" sz="4800" dirty="0" err="1" smtClean="0">
                <a:solidFill>
                  <a:prstClr val="white"/>
                </a:solidFill>
                <a:latin typeface="Calibri"/>
                <a:cs typeface="Calibri Light"/>
              </a:rPr>
              <a:t>Semistructured</a:t>
            </a:r>
            <a:r>
              <a:rPr lang="en-US" sz="4800" dirty="0" smtClean="0">
                <a:solidFill>
                  <a:prstClr val="white"/>
                </a:solidFill>
                <a:latin typeface="Calibri"/>
                <a:cs typeface="Calibri Light"/>
              </a:rPr>
              <a:t> Models &amp; Queries in the Big Data Era</a:t>
            </a:r>
            <a:endParaRPr lang="en-US" sz="48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Yannis Papakonstantinou</a:t>
            </a:r>
          </a:p>
          <a:p>
            <a:r>
              <a:rPr lang="en-US" dirty="0" smtClean="0"/>
              <a:t>Amazon &amp; UC San 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4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2266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The string approach to extending databases with new types of data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the nested and </a:t>
            </a:r>
            <a:r>
              <a:rPr lang="en-US" dirty="0" err="1" smtClean="0"/>
              <a:t>semistructured</a:t>
            </a:r>
            <a:r>
              <a:rPr lang="en-US" dirty="0" smtClean="0"/>
              <a:t> data as strings of a particular format, </a:t>
            </a:r>
            <a:r>
              <a:rPr lang="en-US" dirty="0" err="1" smtClean="0"/>
              <a:t>eg</a:t>
            </a:r>
            <a:r>
              <a:rPr lang="en-US" dirty="0" smtClean="0"/>
              <a:t> JSON</a:t>
            </a:r>
          </a:p>
          <a:p>
            <a:endParaRPr lang="en-US" dirty="0" smtClean="0"/>
          </a:p>
          <a:p>
            <a:r>
              <a:rPr lang="en-US" dirty="0" smtClean="0"/>
              <a:t>Introduce UDFs to process such strings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 A JSON encoded tuple and an SQL tuple are two different things even if identical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=&gt; We will not further deal with this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2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90" y="-14270"/>
            <a:ext cx="9154690" cy="169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Solutions In Practice: </a:t>
            </a:r>
            <a:br>
              <a:rPr lang="en-US" sz="3600" dirty="0" smtClean="0"/>
            </a:br>
            <a:r>
              <a:rPr lang="en-US" sz="3600" dirty="0" smtClean="0"/>
              <a:t>Mix Bag and Set Semantics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57" y="1698002"/>
            <a:ext cx="8229600" cy="49941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Bag semantics for star-free fragments of PE</a:t>
            </a:r>
          </a:p>
          <a:p>
            <a:r>
              <a:rPr lang="en-US" sz="2800" dirty="0" smtClean="0"/>
              <a:t> Set semantics for </a:t>
            </a:r>
            <a:r>
              <a:rPr lang="en-US" sz="2800" dirty="0" err="1" smtClean="0"/>
              <a:t>Kleene</a:t>
            </a:r>
            <a:r>
              <a:rPr lang="en-US" sz="2800" dirty="0" smtClean="0"/>
              <a:t>-starred fragments of PE</a:t>
            </a:r>
          </a:p>
          <a:p>
            <a:r>
              <a:rPr lang="en-US" sz="2800" dirty="0" smtClean="0"/>
              <a:t>Combine them using (bag-aware) joins</a:t>
            </a:r>
          </a:p>
          <a:p>
            <a:endParaRPr lang="en-US" sz="2800" dirty="0" smtClean="0"/>
          </a:p>
          <a:p>
            <a:r>
              <a:rPr lang="en-US" sz="2800" dirty="0" smtClean="0"/>
              <a:t>Example: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</a:t>
            </a:r>
            <a:r>
              <a:rPr lang="en-US" sz="2800" b="1" i="1" dirty="0" smtClean="0"/>
              <a:t>p1.p2*.p3</a:t>
            </a:r>
            <a:r>
              <a:rPr lang="en-US" sz="2800" dirty="0" smtClean="0"/>
              <a:t>(G)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treated as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</a:t>
            </a:r>
          </a:p>
          <a:p>
            <a:pPr marL="0" indent="0">
              <a:buNone/>
            </a:pPr>
            <a:r>
              <a:rPr lang="en-US" sz="2800" dirty="0" smtClean="0"/>
              <a:t>             </a:t>
            </a:r>
            <a:r>
              <a:rPr lang="en-US" sz="2800" b="1" i="1" dirty="0" smtClean="0"/>
              <a:t>p1</a:t>
            </a:r>
            <a:r>
              <a:rPr lang="en-US" sz="2800" dirty="0" smtClean="0"/>
              <a:t>(G) o (distinct (</a:t>
            </a:r>
            <a:r>
              <a:rPr lang="en-US" sz="2800" b="1" i="1" dirty="0" smtClean="0"/>
              <a:t>p2*</a:t>
            </a:r>
            <a:r>
              <a:rPr lang="en-US" sz="2800" dirty="0" smtClean="0"/>
              <a:t>(G))) o </a:t>
            </a:r>
            <a:r>
              <a:rPr lang="en-US" sz="2800" b="1" i="1" dirty="0" smtClean="0"/>
              <a:t>p3</a:t>
            </a:r>
            <a:r>
              <a:rPr lang="en-US" sz="2800" dirty="0" smtClean="0"/>
              <a:t>(G)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This is the SparQL semantics (</a:t>
            </a:r>
            <a:r>
              <a:rPr lang="en-US" sz="2800" smtClean="0"/>
              <a:t>in </a:t>
            </a:r>
            <a:r>
              <a:rPr lang="en-US" sz="2800"/>
              <a:t>W</a:t>
            </a:r>
            <a:r>
              <a:rPr lang="en-US" sz="2800" smtClean="0"/>
              <a:t>3C Recommendation)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66335" y="199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4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25"/>
            <a:ext cx="9144000" cy="153648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Solutions In Practice: </a:t>
            </a:r>
            <a:br>
              <a:rPr lang="en-US" sz="3600" dirty="0" smtClean="0"/>
            </a:br>
            <a:r>
              <a:rPr lang="en-US" sz="3600" dirty="0" smtClean="0"/>
              <a:t>Leave it to User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28" y="1786800"/>
            <a:ext cx="8605278" cy="481971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User explicitly programs desired semantics</a:t>
            </a:r>
          </a:p>
          <a:p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ath is first-class citizen, can be mentioned in query</a:t>
            </a:r>
          </a:p>
          <a:p>
            <a:endParaRPr lang="en-US" sz="2400" dirty="0" smtClean="0"/>
          </a:p>
          <a:p>
            <a:r>
              <a:rPr lang="en-US" sz="2400" dirty="0" smtClean="0"/>
              <a:t>Can simulate each of the above semantics, e.g. by checking the path for repeated nodes/edges</a:t>
            </a:r>
          </a:p>
          <a:p>
            <a:endParaRPr lang="en-US" sz="2400" dirty="0" smtClean="0"/>
          </a:p>
          <a:p>
            <a:r>
              <a:rPr lang="en-US" sz="2400" dirty="0" smtClean="0"/>
              <a:t>Could lead to infinite traversals for buggy programs</a:t>
            </a:r>
          </a:p>
          <a:p>
            <a:endParaRPr lang="en-US" sz="2400" dirty="0" smtClean="0"/>
          </a:p>
          <a:p>
            <a:r>
              <a:rPr lang="en-US" sz="2400" dirty="0" smtClean="0"/>
              <a:t>Supported by Gremlin, GSQL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lso partially by Cypher (modulo restriction that only edge non-repeating paths are visible)</a:t>
            </a:r>
          </a:p>
        </p:txBody>
      </p:sp>
    </p:spTree>
    <p:extLst>
      <p:ext uri="{BB962C8B-B14F-4D97-AF65-F5344CB8AC3E}">
        <p14:creationId xmlns:p14="http://schemas.microsoft.com/office/powerpoint/2010/main" val="2887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Semantics I Would Prefer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Allow paths to go around cycles, even multiple times</a:t>
            </a:r>
          </a:p>
          <a:p>
            <a:endParaRPr lang="en-US" dirty="0" smtClean="0"/>
          </a:p>
          <a:p>
            <a:r>
              <a:rPr lang="en-US" dirty="0" smtClean="0"/>
              <a:t>Achieve finiteness by restriction to </a:t>
            </a:r>
            <a:r>
              <a:rPr lang="en-US" i="1" dirty="0" smtClean="0"/>
              <a:t>pumping-minimal </a:t>
            </a:r>
            <a:r>
              <a:rPr lang="en-US" dirty="0" smtClean="0"/>
              <a:t>paths </a:t>
            </a:r>
          </a:p>
          <a:p>
            <a:pPr lvl="1"/>
            <a:r>
              <a:rPr lang="en-US" dirty="0" smtClean="0"/>
              <a:t>in the sense of Pumping Lemma for Finite State Automata (FSA)</a:t>
            </a:r>
          </a:p>
          <a:p>
            <a:pPr lvl="1"/>
            <a:r>
              <a:rPr lang="en-US" dirty="0" smtClean="0"/>
              <a:t>PE are regular expressions, they have an equivalent FSA representation</a:t>
            </a:r>
          </a:p>
          <a:p>
            <a:pPr lvl="1"/>
            <a:r>
              <a:rPr lang="en-US" dirty="0" smtClean="0"/>
              <a:t>As path is traversed, FSA state changes at every step</a:t>
            </a:r>
          </a:p>
          <a:p>
            <a:pPr lvl="1"/>
            <a:r>
              <a:rPr lang="en-US" dirty="0" smtClean="0"/>
              <a:t>Rule out paths in which a vertex is repeatedly reached in the same FSA state</a:t>
            </a:r>
          </a:p>
          <a:p>
            <a:endParaRPr lang="en-US" dirty="0" smtClean="0"/>
          </a:p>
          <a:p>
            <a:r>
              <a:rPr lang="en-US" dirty="0" smtClean="0"/>
              <a:t>Can be programmed by user in Gremlin and GSQL (costly!)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it First as CQ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76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 </a:t>
            </a:r>
            <a:r>
              <a:rPr lang="en-US" dirty="0" smtClean="0"/>
              <a:t>toys</a:t>
            </a:r>
            <a:r>
              <a:rPr lang="en-US" dirty="0" smtClean="0"/>
              <a:t> </a:t>
            </a:r>
            <a:r>
              <a:rPr lang="en-US" dirty="0" smtClean="0"/>
              <a:t>bought in common per customer pair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    Q(c1, c2, count (p)) :- c1 </a:t>
            </a:r>
            <a:r>
              <a:rPr lang="mr-IN" b="1" i="1" dirty="0" smtClean="0"/>
              <a:t>–</a:t>
            </a:r>
            <a:r>
              <a:rPr lang="en-US" b="1" i="1" dirty="0" smtClean="0"/>
              <a:t>Bought-&gt; p, c2 </a:t>
            </a:r>
            <a:r>
              <a:rPr lang="mr-IN" b="1" i="1" dirty="0" smtClean="0"/>
              <a:t>–</a:t>
            </a:r>
            <a:r>
              <a:rPr lang="en-US" b="1" i="1" dirty="0" smtClean="0"/>
              <a:t>Bought-&gt; p, 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                                  </a:t>
            </a:r>
            <a:r>
              <a:rPr lang="en-US" b="1" i="1" dirty="0" err="1" smtClean="0"/>
              <a:t>p.category</a:t>
            </a:r>
            <a:r>
              <a:rPr lang="en-US" b="1" i="1" dirty="0" smtClean="0"/>
              <a:t> = “toys”, c1 </a:t>
            </a:r>
            <a:r>
              <a:rPr lang="en-US" b="1" i="1" dirty="0"/>
              <a:t>&lt;</a:t>
            </a:r>
            <a:r>
              <a:rPr lang="en-US" b="1" i="1" dirty="0" smtClean="0"/>
              <a:t> c2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1, c2: composite group key - no explicit group-by clause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tandard syntax for aggregation-extended CQs and Datalog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ich literature on semantics (tricky for Datalog when aggregation and recursion interleave).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3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in Modern Graph QLs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Cypher’s RETURN clause uses similar syntax as aggregation-extended CQs</a:t>
            </a:r>
          </a:p>
          <a:p>
            <a:endParaRPr lang="en-US" dirty="0" smtClean="0"/>
          </a:p>
          <a:p>
            <a:r>
              <a:rPr lang="en-US" dirty="0" smtClean="0"/>
              <a:t>Gremlin and SparQL use an SQL-style GROUP BY clause</a:t>
            </a:r>
          </a:p>
          <a:p>
            <a:endParaRPr lang="en-US" dirty="0" smtClean="0"/>
          </a:p>
          <a:p>
            <a:r>
              <a:rPr lang="en-US" dirty="0" smtClean="0"/>
              <a:t>GSQL uses aggregating containers called “accumulators”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1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Flavor of Representative Languages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 in CRPQ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Recall:</a:t>
            </a:r>
          </a:p>
          <a:p>
            <a:pPr marL="0" indent="0">
              <a:buNone/>
            </a:pPr>
            <a:r>
              <a:rPr lang="en-US" sz="2400" dirty="0" smtClean="0"/>
              <a:t>     count toys bought in common per customer pair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400" b="1" i="1" dirty="0" smtClean="0"/>
              <a:t>Q(c1, c2, count (p)) :- c1 </a:t>
            </a:r>
            <a:r>
              <a:rPr lang="mr-IN" sz="2400" b="1" i="1" dirty="0" smtClean="0"/>
              <a:t>–</a:t>
            </a:r>
            <a:r>
              <a:rPr lang="en-US" sz="2400" b="1" i="1" dirty="0" smtClean="0"/>
              <a:t>Bought-&gt; p, c2 </a:t>
            </a:r>
            <a:r>
              <a:rPr lang="mr-IN" sz="2400" b="1" i="1" dirty="0" smtClean="0"/>
              <a:t>–</a:t>
            </a:r>
            <a:r>
              <a:rPr lang="en-US" sz="2400" b="1" i="1" dirty="0" smtClean="0"/>
              <a:t>Bought-&gt; p, </a:t>
            </a:r>
          </a:p>
          <a:p>
            <a:pPr marL="0" indent="0">
              <a:buNone/>
            </a:pPr>
            <a:r>
              <a:rPr lang="en-US" sz="2400" b="1" i="1" dirty="0" smtClean="0"/>
              <a:t>                                              </a:t>
            </a:r>
            <a:r>
              <a:rPr lang="en-US" sz="2400" b="1" i="1" dirty="0" err="1" smtClean="0"/>
              <a:t>p.category</a:t>
            </a:r>
            <a:r>
              <a:rPr lang="en-US" sz="2400" b="1" i="1" dirty="0" smtClean="0"/>
              <a:t> = “toys”, c1 &lt; c2</a:t>
            </a:r>
          </a:p>
        </p:txBody>
      </p:sp>
    </p:spTree>
    <p:extLst>
      <p:ext uri="{BB962C8B-B14F-4D97-AF65-F5344CB8AC3E}">
        <p14:creationId xmlns:p14="http://schemas.microsoft.com/office/powerpoint/2010/main" val="187685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language for the semantic web </a:t>
            </a:r>
          </a:p>
          <a:p>
            <a:pPr lvl="1"/>
            <a:r>
              <a:rPr lang="en-US" dirty="0" smtClean="0"/>
              <a:t>graphs corresponding to RDF data are directed, labeled graphs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W3C Standard Recommendation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1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Example in SparQL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  ?c1, ?c2, count (?p)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  { ?c1 bought ?p.</a:t>
            </a:r>
          </a:p>
          <a:p>
            <a:pPr marL="0" indent="0">
              <a:buNone/>
            </a:pPr>
            <a:r>
              <a:rPr lang="en-US" dirty="0" smtClean="0"/>
              <a:t>                   ?c2 bought ?p.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?p  category ?cat.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FILTER (?cat == “toys” &amp;&amp; ?c1 &lt; ?c2)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BY ?c1, ?c2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8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21" y="1200846"/>
            <a:ext cx="7886700" cy="503345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SQL++ : A Backwards-Compatible SQL , which can access a SQL extension with nested and </a:t>
            </a:r>
            <a:r>
              <a:rPr lang="en-US" sz="2400" dirty="0" err="1" smtClean="0">
                <a:latin typeface="Calibri Light"/>
                <a:cs typeface="Calibri Light"/>
              </a:rPr>
              <a:t>semistructured</a:t>
            </a:r>
            <a:r>
              <a:rPr lang="en-US" sz="2400" dirty="0" smtClean="0">
                <a:latin typeface="Calibri Light"/>
                <a:cs typeface="Calibri Light"/>
              </a:rPr>
              <a:t> data</a:t>
            </a:r>
            <a:r>
              <a:rPr lang="en-US" sz="2000" dirty="0" smtClean="0">
                <a:latin typeface="Calibri Light"/>
                <a:cs typeface="Calibri Light"/>
              </a:rPr>
              <a:t> </a:t>
            </a:r>
          </a:p>
          <a:p>
            <a:pPr lvl="1"/>
            <a:r>
              <a:rPr lang="en-US" dirty="0">
                <a:latin typeface="Calibri Light"/>
                <a:cs typeface="Calibri Light"/>
              </a:rPr>
              <a:t>Queries exhibit XQuery and OQL abilities, yet backwards compatible with SQL-92</a:t>
            </a:r>
          </a:p>
          <a:p>
            <a:pPr marL="0" indent="0">
              <a:buNone/>
            </a:pPr>
            <a:endParaRPr lang="en-US" sz="2400" dirty="0" smtClean="0">
              <a:latin typeface="Calibri Light"/>
              <a:cs typeface="Calibri Light"/>
            </a:endParaRPr>
          </a:p>
          <a:p>
            <a:r>
              <a:rPr lang="en-US" sz="2400" dirty="0" smtClean="0">
                <a:latin typeface="Calibri Light"/>
                <a:cs typeface="Calibri Light"/>
              </a:rPr>
              <a:t>Surveying the multiple and different languages and their semantics options with </a:t>
            </a:r>
            <a:r>
              <a:rPr lang="en-US" sz="2400" b="1" dirty="0" smtClean="0">
                <a:latin typeface="Calibri Light"/>
                <a:cs typeface="Calibri Light"/>
              </a:rPr>
              <a:t>Configurable</a:t>
            </a:r>
            <a:r>
              <a:rPr lang="en-US" sz="2400" dirty="0" smtClean="0">
                <a:latin typeface="Calibri Light"/>
                <a:cs typeface="Calibri Light"/>
              </a:rPr>
              <a:t> SQL++ 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Options modify the semantics of the language in order to morph into one of the languages</a:t>
            </a:r>
            <a:endParaRPr lang="en-US" sz="2400" dirty="0" smtClean="0">
              <a:latin typeface="Calibri Light"/>
              <a:cs typeface="Calibri Light"/>
            </a:endParaRPr>
          </a:p>
          <a:p>
            <a:pPr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72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Semantics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Coincides with CRPQ version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i="1" dirty="0" smtClean="0"/>
              <a:t>    </a:t>
            </a:r>
            <a:r>
              <a:rPr lang="en-US" sz="2600" b="1" i="1" dirty="0" smtClean="0"/>
              <a:t>Q(c1, c2, count (p)) :- c1 </a:t>
            </a:r>
            <a:r>
              <a:rPr lang="mr-IN" sz="2600" b="1" i="1" dirty="0" smtClean="0"/>
              <a:t>–</a:t>
            </a:r>
            <a:r>
              <a:rPr lang="en-US" sz="2600" b="1" i="1" dirty="0" smtClean="0"/>
              <a:t>Bought-&gt; p, c2 </a:t>
            </a:r>
            <a:r>
              <a:rPr lang="mr-IN" sz="2600" b="1" i="1" dirty="0" smtClean="0"/>
              <a:t>–</a:t>
            </a:r>
            <a:r>
              <a:rPr lang="en-US" sz="2600" b="1" i="1" dirty="0" smtClean="0"/>
              <a:t>Bought-&gt; p, </a:t>
            </a:r>
          </a:p>
          <a:p>
            <a:pPr marL="0" indent="0">
              <a:buNone/>
            </a:pPr>
            <a:r>
              <a:rPr lang="en-US" sz="2600" b="1" i="1" dirty="0" smtClean="0"/>
              <a:t>                                           </a:t>
            </a:r>
            <a:r>
              <a:rPr lang="en-US" sz="2800" b="1" i="1" dirty="0" err="1"/>
              <a:t>p.category</a:t>
            </a:r>
            <a:r>
              <a:rPr lang="en-US" sz="2800" b="1" i="1" dirty="0"/>
              <a:t> = “toys</a:t>
            </a:r>
            <a:r>
              <a:rPr lang="en-US" sz="2800" b="1" i="1" dirty="0" smtClean="0"/>
              <a:t>”, </a:t>
            </a:r>
            <a:r>
              <a:rPr lang="en-US" sz="2600" b="1" i="1" dirty="0" smtClean="0"/>
              <a:t>c1 </a:t>
            </a:r>
            <a:r>
              <a:rPr lang="en-US" sz="2600" b="1" i="1" dirty="0"/>
              <a:t>&lt;</a:t>
            </a:r>
            <a:r>
              <a:rPr lang="en-US" sz="2600" b="1" i="1" dirty="0" smtClean="0"/>
              <a:t> c2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259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4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query language of the neo4j commercial native graph </a:t>
            </a:r>
            <a:r>
              <a:rPr lang="en-US" dirty="0" err="1" smtClean="0"/>
              <a:t>db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r>
              <a:rPr lang="en-US" dirty="0" smtClean="0"/>
              <a:t>Essentially </a:t>
            </a:r>
            <a:r>
              <a:rPr lang="en-US" dirty="0" err="1" smtClean="0"/>
              <a:t>StruQL</a:t>
            </a:r>
            <a:r>
              <a:rPr lang="en-US" dirty="0" smtClean="0"/>
              <a:t> with some bells and whistles</a:t>
            </a:r>
          </a:p>
          <a:p>
            <a:endParaRPr lang="en-US" dirty="0" smtClean="0"/>
          </a:p>
          <a:p>
            <a:r>
              <a:rPr lang="en-US" dirty="0" smtClean="0"/>
              <a:t>Also supported in a variety of other systems:</a:t>
            </a:r>
          </a:p>
          <a:p>
            <a:pPr lvl="1"/>
            <a:r>
              <a:rPr lang="en-US" dirty="0" smtClean="0"/>
              <a:t>SAP HANA Graph, </a:t>
            </a:r>
            <a:r>
              <a:rPr lang="en-US" dirty="0" err="1" smtClean="0"/>
              <a:t>Agens</a:t>
            </a:r>
            <a:r>
              <a:rPr lang="en-US" dirty="0" smtClean="0"/>
              <a:t> Graph, 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Redis</a:t>
            </a:r>
            <a:r>
              <a:rPr lang="en-US" dirty="0" smtClean="0"/>
              <a:t> Graph, </a:t>
            </a:r>
            <a:r>
              <a:rPr lang="en-US" dirty="0" err="1" smtClean="0"/>
              <a:t>Memgraph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 smtClean="0"/>
              <a:t>    CAPS (Cypher for Apache Spark), 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ingraph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Gradoop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Ruruki</a:t>
            </a:r>
            <a:r>
              <a:rPr lang="en-US" dirty="0" smtClean="0"/>
              <a:t>, </a:t>
            </a:r>
            <a:r>
              <a:rPr lang="en-US" dirty="0" err="1" smtClean="0"/>
              <a:t>Graphflow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7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Example in Cypher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77" y="1600200"/>
            <a:ext cx="77304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MATCH</a:t>
            </a:r>
            <a:r>
              <a:rPr lang="en-US" sz="2400" dirty="0" smtClean="0"/>
              <a:t>   (c1:Customer) </a:t>
            </a:r>
            <a:r>
              <a:rPr lang="mr-IN" sz="2400" dirty="0" smtClean="0"/>
              <a:t>–</a:t>
            </a:r>
            <a:r>
              <a:rPr lang="en-US" sz="2400" dirty="0" smtClean="0"/>
              <a:t>[:Bought]-&gt; (</a:t>
            </a:r>
            <a:r>
              <a:rPr lang="en-US" sz="2400" dirty="0" err="1" smtClean="0"/>
              <a:t>p:Product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&lt;-[:Bought]- (c2:Customer)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WHERE</a:t>
            </a:r>
            <a:r>
              <a:rPr lang="en-US" sz="2400" dirty="0" smtClean="0"/>
              <a:t>    </a:t>
            </a:r>
            <a:r>
              <a:rPr lang="en-US" sz="2400" dirty="0" err="1" smtClean="0"/>
              <a:t>p.category</a:t>
            </a:r>
            <a:r>
              <a:rPr lang="en-US" sz="2400" dirty="0" smtClean="0"/>
              <a:t> = “Toys” </a:t>
            </a:r>
            <a:r>
              <a:rPr lang="en-US" sz="2400" b="1" dirty="0" smtClean="0"/>
              <a:t>AND</a:t>
            </a:r>
            <a:r>
              <a:rPr lang="en-US" sz="2400" dirty="0" smtClean="0"/>
              <a:t> c1.name &lt; c2.name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RETURN</a:t>
            </a:r>
            <a:r>
              <a:rPr lang="en-US" sz="2400" dirty="0" smtClean="0"/>
              <a:t>   c1.name </a:t>
            </a:r>
            <a:r>
              <a:rPr lang="en-US" sz="2400" b="1" dirty="0" smtClean="0"/>
              <a:t>AS</a:t>
            </a:r>
            <a:r>
              <a:rPr lang="en-US" sz="2400" dirty="0" smtClean="0"/>
              <a:t> cust1,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c2.name </a:t>
            </a:r>
            <a:r>
              <a:rPr lang="en-US" sz="2400" b="1" dirty="0" smtClean="0"/>
              <a:t>AS</a:t>
            </a:r>
            <a:r>
              <a:rPr lang="en-US" sz="2400" dirty="0" smtClean="0"/>
              <a:t> cust2,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="1" dirty="0" smtClean="0"/>
              <a:t>COUNT</a:t>
            </a:r>
            <a:r>
              <a:rPr lang="en-US" sz="2400" dirty="0" smtClean="0"/>
              <a:t> (p) 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dirty="0" err="1" smtClean="0"/>
              <a:t>inCommon</a:t>
            </a:r>
            <a:endParaRPr lang="en-US" sz="2400" dirty="0"/>
          </a:p>
        </p:txBody>
      </p:sp>
      <p:sp>
        <p:nvSpPr>
          <p:cNvPr id="4" name="Rectangular Callout 3"/>
          <p:cNvSpPr/>
          <p:nvPr/>
        </p:nvSpPr>
        <p:spPr>
          <a:xfrm>
            <a:off x="457200" y="5812247"/>
            <a:ext cx="8229600" cy="837070"/>
          </a:xfrm>
          <a:prstGeom prst="wedgeRectCallout">
            <a:avLst>
              <a:gd name="adj1" fmla="val 17783"/>
              <a:gd name="adj2" fmla="val -2166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c</a:t>
            </a:r>
            <a:r>
              <a:rPr lang="en-US" sz="2400" dirty="0" smtClean="0">
                <a:solidFill>
                  <a:srgbClr val="FFFFFF"/>
                </a:solidFill>
              </a:rPr>
              <a:t>1.name, c2.name are composite group key </a:t>
            </a:r>
          </a:p>
          <a:p>
            <a:pPr algn="ctr"/>
            <a:r>
              <a:rPr lang="mr-IN" sz="2400" dirty="0" smtClean="0">
                <a:solidFill>
                  <a:srgbClr val="FFFFFF"/>
                </a:solidFill>
              </a:rPr>
              <a:t>–</a:t>
            </a:r>
            <a:r>
              <a:rPr lang="en-US" sz="2400" dirty="0" smtClean="0">
                <a:solidFill>
                  <a:srgbClr val="FFFFFF"/>
                </a:solidFill>
              </a:rPr>
              <a:t> no explicit group-by clause, just like CQ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3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Cypher Semantics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Coincides with CRPQ version</a:t>
            </a:r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600" b="1" i="1" dirty="0" smtClean="0"/>
              <a:t>Q(c1, c2, count (p)) :- c1 </a:t>
            </a:r>
            <a:r>
              <a:rPr lang="mr-IN" sz="2600" b="1" i="1" dirty="0" smtClean="0"/>
              <a:t>–</a:t>
            </a:r>
            <a:r>
              <a:rPr lang="en-US" sz="2600" b="1" i="1" dirty="0" smtClean="0"/>
              <a:t>Bought-&gt; p, c2 </a:t>
            </a:r>
            <a:r>
              <a:rPr lang="mr-IN" sz="2600" b="1" i="1" dirty="0" smtClean="0"/>
              <a:t>–</a:t>
            </a:r>
            <a:r>
              <a:rPr lang="en-US" sz="2600" b="1" i="1" dirty="0" smtClean="0"/>
              <a:t>Bought-&gt; p, </a:t>
            </a:r>
          </a:p>
          <a:p>
            <a:pPr marL="0" indent="0">
              <a:buNone/>
            </a:pPr>
            <a:r>
              <a:rPr lang="en-US" sz="2600" b="1" i="1" dirty="0" smtClean="0"/>
              <a:t>                                            c1 &lt; c2</a:t>
            </a:r>
          </a:p>
          <a:p>
            <a:endParaRPr lang="en-US" sz="2600" b="1" i="1" dirty="0" smtClean="0"/>
          </a:p>
          <a:p>
            <a:r>
              <a:rPr lang="en-US" sz="2600" dirty="0" smtClean="0"/>
              <a:t>Modulo non-repeating edge restriction </a:t>
            </a:r>
          </a:p>
          <a:p>
            <a:pPr lvl="1"/>
            <a:r>
              <a:rPr lang="en-US" sz="2600" dirty="0" smtClean="0"/>
              <a:t>no effect here since repeated-edge paths satisfying the two PE atoms would necessarily have c1 = c2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643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Supported by major Apache projects</a:t>
            </a:r>
          </a:p>
          <a:p>
            <a:pPr lvl="1"/>
            <a:r>
              <a:rPr lang="en-US" dirty="0" err="1" smtClean="0"/>
              <a:t>TinkerPop</a:t>
            </a:r>
            <a:r>
              <a:rPr lang="en-US" dirty="0" smtClean="0"/>
              <a:t> and </a:t>
            </a:r>
            <a:r>
              <a:rPr lang="en-US" dirty="0" err="1" smtClean="0"/>
              <a:t>JanusGraph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lso by commercial systems including</a:t>
            </a:r>
          </a:p>
          <a:p>
            <a:pPr lvl="1"/>
            <a:r>
              <a:rPr lang="en-US" dirty="0" err="1" smtClean="0"/>
              <a:t>TitanGraph</a:t>
            </a:r>
            <a:r>
              <a:rPr lang="en-US" dirty="0" smtClean="0"/>
              <a:t> (</a:t>
            </a:r>
            <a:r>
              <a:rPr lang="en-US" dirty="0" err="1" smtClean="0"/>
              <a:t>DataStax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Neptune (Amazon), </a:t>
            </a:r>
          </a:p>
          <a:p>
            <a:pPr lvl="1"/>
            <a:r>
              <a:rPr lang="en-US" dirty="0" smtClean="0"/>
              <a:t>Azure (Microsoft), </a:t>
            </a:r>
          </a:p>
          <a:p>
            <a:pPr lvl="1"/>
            <a:r>
              <a:rPr lang="en-US" dirty="0" smtClean="0"/>
              <a:t>IBM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76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Based on </a:t>
            </a:r>
            <a:r>
              <a:rPr lang="en-US" b="1" i="1" dirty="0" smtClean="0"/>
              <a:t>traversers</a:t>
            </a:r>
            <a:r>
              <a:rPr lang="en-US" dirty="0" smtClean="0"/>
              <a:t>, i.e. tokens that flow through graph binding variables along the way</a:t>
            </a:r>
          </a:p>
          <a:p>
            <a:endParaRPr lang="en-US" dirty="0" smtClean="0"/>
          </a:p>
          <a:p>
            <a:r>
              <a:rPr lang="en-US" dirty="0" smtClean="0"/>
              <a:t>A Gremlin program adorns the graph with a set of traversers that co-exist simultaneously</a:t>
            </a:r>
          </a:p>
          <a:p>
            <a:endParaRPr lang="en-US" dirty="0" smtClean="0"/>
          </a:p>
          <a:p>
            <a:r>
              <a:rPr lang="en-US" dirty="0" smtClean="0"/>
              <a:t>A program is a pipeline of steps, each step works on the set of traversers whose state corresponds to this step</a:t>
            </a:r>
          </a:p>
          <a:p>
            <a:endParaRPr lang="en-US" dirty="0"/>
          </a:p>
          <a:p>
            <a:r>
              <a:rPr lang="en-US" dirty="0" smtClean="0"/>
              <a:t>Steps can be </a:t>
            </a:r>
          </a:p>
          <a:p>
            <a:pPr lvl="1"/>
            <a:r>
              <a:rPr lang="en-US" dirty="0" smtClean="0"/>
              <a:t>map steps (work in parallel on individual traversers)</a:t>
            </a:r>
          </a:p>
          <a:p>
            <a:pPr lvl="1"/>
            <a:r>
              <a:rPr lang="en-US" dirty="0" smtClean="0"/>
              <a:t>reduce steps (aggregate set of traversers into a single traverser)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3696130" y="4209332"/>
            <a:ext cx="4666545" cy="612648"/>
          </a:xfrm>
          <a:prstGeom prst="wedgeRectCallout">
            <a:avLst>
              <a:gd name="adj1" fmla="val -112691"/>
              <a:gd name="adj2" fmla="val -4102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place one traverser on each vertex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4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3696131" y="4209332"/>
            <a:ext cx="3653319" cy="612648"/>
          </a:xfrm>
          <a:prstGeom prst="wedgeRectCallout">
            <a:avLst>
              <a:gd name="adj1" fmla="val -87309"/>
              <a:gd name="adj2" fmla="val -4009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</a:t>
            </a:r>
            <a:r>
              <a:rPr lang="en-US" sz="2200" dirty="0" smtClean="0"/>
              <a:t>ilter traversers by label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2939780" y="3881146"/>
            <a:ext cx="5950914" cy="940834"/>
          </a:xfrm>
          <a:prstGeom prst="wedgeRectCallout">
            <a:avLst>
              <a:gd name="adj1" fmla="val -36706"/>
              <a:gd name="adj2" fmla="val -25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</a:t>
            </a:r>
            <a:r>
              <a:rPr lang="en-US" sz="2200" dirty="0" smtClean="0"/>
              <a:t>xtend each traverser t: </a:t>
            </a:r>
          </a:p>
          <a:p>
            <a:pPr algn="ctr"/>
            <a:r>
              <a:rPr lang="en-US" sz="2200" dirty="0" smtClean="0"/>
              <a:t>bind variable ‘c1’ to the vertex where t resides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1955096" y="3824071"/>
            <a:ext cx="6407579" cy="2287823"/>
          </a:xfrm>
          <a:prstGeom prst="wedgeRectCallout">
            <a:avLst>
              <a:gd name="adj1" fmla="val -60728"/>
              <a:gd name="adj2" fmla="val -1149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Traversers flow along out-edges of type ‘Bought’.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 If multiple such edges exist for a Customer vertex v, the traverser at v </a:t>
            </a:r>
            <a:r>
              <a:rPr lang="en-US" sz="2200" b="1" i="1" dirty="0" smtClean="0"/>
              <a:t>splits</a:t>
            </a:r>
            <a:r>
              <a:rPr lang="en-US" sz="2200" dirty="0" smtClean="0"/>
              <a:t> into one copy per edge, placed at edge destination.</a:t>
            </a:r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 write complex queries 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OQL</a:t>
            </a:r>
          </a:p>
          <a:p>
            <a:endParaRPr lang="en-US" dirty="0" smtClean="0"/>
          </a:p>
          <a:p>
            <a:r>
              <a:rPr lang="en-US" dirty="0" smtClean="0"/>
              <a:t>XQuery</a:t>
            </a:r>
          </a:p>
          <a:p>
            <a:endParaRPr lang="en-US" dirty="0"/>
          </a:p>
          <a:p>
            <a:r>
              <a:rPr lang="en-US" dirty="0" smtClean="0"/>
              <a:t>SQL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1270100" y="4209332"/>
            <a:ext cx="7092576" cy="1269934"/>
          </a:xfrm>
          <a:prstGeom prst="wedgeRectCallout">
            <a:avLst>
              <a:gd name="adj1" fmla="val -14"/>
              <a:gd name="adj2" fmla="val -1924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</a:t>
            </a:r>
            <a:r>
              <a:rPr lang="en-US" sz="2200" dirty="0" smtClean="0"/>
              <a:t>ilter traversers at destination of ‘Bought’ edges:</a:t>
            </a:r>
          </a:p>
          <a:p>
            <a:pPr algn="ctr"/>
            <a:r>
              <a:rPr lang="en-US" sz="2200" dirty="0"/>
              <a:t>v</a:t>
            </a:r>
            <a:r>
              <a:rPr lang="en-US" sz="2200" dirty="0" smtClean="0"/>
              <a:t>ertex label must be ‘Product’ and they must have a property named ‘category’ of value ‘Toys’</a:t>
            </a: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(‘p’)</a:t>
            </a:r>
          </a:p>
          <a:p>
            <a:pPr marL="0" indent="0">
              <a:buNone/>
            </a:pPr>
            <a:r>
              <a:rPr lang="en-US" sz="2200" dirty="0" smtClean="0"/>
              <a:t>     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1441349" y="3324659"/>
            <a:ext cx="6692994" cy="946545"/>
          </a:xfrm>
          <a:prstGeom prst="wedgeRectCallout">
            <a:avLst>
              <a:gd name="adj1" fmla="val 39808"/>
              <a:gd name="adj2" fmla="val -1507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extend surviving traversers with binding of variable ‘p’ to their location vertex.</a:t>
            </a:r>
            <a:endParaRPr lang="en-US" sz="2200" dirty="0" smtClean="0"/>
          </a:p>
        </p:txBody>
      </p:sp>
      <p:sp>
        <p:nvSpPr>
          <p:cNvPr id="6" name="Rectangular Callout 5"/>
          <p:cNvSpPr/>
          <p:nvPr/>
        </p:nvSpPr>
        <p:spPr>
          <a:xfrm>
            <a:off x="1508123" y="4804076"/>
            <a:ext cx="6692994" cy="789341"/>
          </a:xfrm>
          <a:prstGeom prst="wedgeRectCallout">
            <a:avLst>
              <a:gd name="adj1" fmla="val 30640"/>
              <a:gd name="adj2" fmla="val -497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</a:t>
            </a:r>
            <a:r>
              <a:rPr lang="en-US" sz="2200" dirty="0" smtClean="0"/>
              <a:t>ow each surviving traverser has two variable bindings.</a:t>
            </a:r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(‘p’)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in</a:t>
            </a:r>
            <a:r>
              <a:rPr lang="en-US" sz="2200" dirty="0" smtClean="0"/>
              <a:t>(‘Bought’)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1070308" y="5165349"/>
            <a:ext cx="6692994" cy="946545"/>
          </a:xfrm>
          <a:prstGeom prst="wedgeRectCallout">
            <a:avLst>
              <a:gd name="adj1" fmla="val -49531"/>
              <a:gd name="adj2" fmla="val -2999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  <a:r>
              <a:rPr lang="en-US" sz="2200" dirty="0" smtClean="0"/>
              <a:t>urviving traversers cross incoming edges of type ‘</a:t>
            </a:r>
            <a:r>
              <a:rPr lang="en-US" sz="2200" dirty="0"/>
              <a:t>B</a:t>
            </a:r>
            <a:r>
              <a:rPr lang="en-US" sz="2200" dirty="0" smtClean="0"/>
              <a:t>ought’. Multiple in-edges result in further splits.</a:t>
            </a:r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(‘p’)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in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(‘c2’)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select</a:t>
            </a:r>
            <a:r>
              <a:rPr lang="en-US" sz="2200" dirty="0" smtClean="0"/>
              <a:t> (‘c1’, ‘c2’,‘p’).</a:t>
            </a:r>
            <a:r>
              <a:rPr lang="en-US" sz="2200" b="1" dirty="0" smtClean="0"/>
              <a:t>by</a:t>
            </a:r>
            <a:r>
              <a:rPr lang="en-US" sz="2200" dirty="0" smtClean="0"/>
              <a:t>(‘name’)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70517" y="5350845"/>
            <a:ext cx="7192472" cy="946545"/>
          </a:xfrm>
          <a:prstGeom prst="wedgeRectCallout">
            <a:avLst>
              <a:gd name="adj1" fmla="val -49353"/>
              <a:gd name="adj2" fmla="val -232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</a:t>
            </a:r>
            <a:r>
              <a:rPr lang="en-US" sz="2200" dirty="0" smtClean="0"/>
              <a:t>or each traverser extract the tuple of bindings for variables c1,c2,p, return its projection on ‘name’ property.</a:t>
            </a:r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(‘p’)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in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(‘c2’)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select</a:t>
            </a:r>
            <a:r>
              <a:rPr lang="en-US" sz="2200" dirty="0" smtClean="0"/>
              <a:t> (‘c1’, ‘c2’,‘p’).</a:t>
            </a:r>
            <a:r>
              <a:rPr lang="en-US" sz="2200" b="1" dirty="0" smtClean="0"/>
              <a:t>by</a:t>
            </a:r>
            <a:r>
              <a:rPr lang="en-US" sz="2200" dirty="0" smtClean="0"/>
              <a:t>(‘name’)</a:t>
            </a:r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where</a:t>
            </a:r>
            <a:r>
              <a:rPr lang="en-US" sz="2200" dirty="0" smtClean="0"/>
              <a:t> (‘c1’, </a:t>
            </a:r>
            <a:r>
              <a:rPr lang="en-US" sz="2200" b="1" dirty="0" err="1"/>
              <a:t>l</a:t>
            </a:r>
            <a:r>
              <a:rPr lang="en-US" sz="2200" b="1" dirty="0" err="1" smtClean="0"/>
              <a:t>t</a:t>
            </a:r>
            <a:r>
              <a:rPr lang="en-US" sz="2200" dirty="0" smtClean="0"/>
              <a:t>(‘c2’))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1027496" y="5522073"/>
            <a:ext cx="6692994" cy="589821"/>
          </a:xfrm>
          <a:prstGeom prst="wedgeRectCallout">
            <a:avLst>
              <a:gd name="adj1" fmla="val -35459"/>
              <a:gd name="adj2" fmla="val -3041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</a:t>
            </a:r>
            <a:r>
              <a:rPr lang="en-US" sz="2200" dirty="0" smtClean="0"/>
              <a:t>ilter these tuples according to where condition</a:t>
            </a:r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Gremlin Semantics by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859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V</a:t>
            </a:r>
            <a:r>
              <a:rPr lang="en-US" sz="2200" dirty="0" smtClean="0"/>
              <a:t>().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(‘c1’)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out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(‘Product’).</a:t>
            </a:r>
            <a:r>
              <a:rPr lang="en-US" sz="2200" b="1" dirty="0" smtClean="0"/>
              <a:t>has</a:t>
            </a:r>
            <a:r>
              <a:rPr lang="en-US" sz="2200" dirty="0" smtClean="0"/>
              <a:t>(‘</a:t>
            </a:r>
            <a:r>
              <a:rPr lang="en-US" sz="2200" dirty="0" err="1" smtClean="0"/>
              <a:t>category’,’Toys</a:t>
            </a:r>
            <a:r>
              <a:rPr lang="en-US" sz="2200" dirty="0" smtClean="0"/>
              <a:t>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(‘p’)</a:t>
            </a:r>
          </a:p>
          <a:p>
            <a:pPr marL="0" indent="0">
              <a:buNone/>
            </a:pPr>
            <a:r>
              <a:rPr lang="en-US" sz="2200" dirty="0" smtClean="0"/>
              <a:t>     .</a:t>
            </a:r>
            <a:r>
              <a:rPr lang="en-US" sz="2200" b="1" dirty="0" smtClean="0"/>
              <a:t>in</a:t>
            </a:r>
            <a:r>
              <a:rPr lang="en-US" sz="2200" dirty="0" smtClean="0"/>
              <a:t>(‘Bought’).</a:t>
            </a:r>
            <a:r>
              <a:rPr lang="en-US" sz="2200" b="1" dirty="0" err="1" smtClean="0"/>
              <a:t>hasLabel</a:t>
            </a:r>
            <a:r>
              <a:rPr lang="en-US" sz="2200" dirty="0" smtClean="0"/>
              <a:t>(‘Customer’).</a:t>
            </a:r>
            <a:r>
              <a:rPr lang="en-US" sz="2200" b="1" dirty="0" smtClean="0"/>
              <a:t>as</a:t>
            </a:r>
            <a:r>
              <a:rPr lang="en-US" sz="2200" dirty="0" smtClean="0"/>
              <a:t>(‘c2’)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select</a:t>
            </a:r>
            <a:r>
              <a:rPr lang="en-US" sz="2200" dirty="0" smtClean="0"/>
              <a:t> (‘c1’, ‘c2’,‘p’).</a:t>
            </a:r>
            <a:r>
              <a:rPr lang="en-US" sz="2200" b="1" dirty="0" smtClean="0"/>
              <a:t>by</a:t>
            </a:r>
            <a:r>
              <a:rPr lang="en-US" sz="2200" dirty="0" smtClean="0"/>
              <a:t>(‘name’)</a:t>
            </a:r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where</a:t>
            </a:r>
            <a:r>
              <a:rPr lang="en-US" sz="2200" dirty="0" smtClean="0"/>
              <a:t> (‘c1’, </a:t>
            </a:r>
            <a:r>
              <a:rPr lang="en-US" sz="2200" b="1" dirty="0" err="1"/>
              <a:t>l</a:t>
            </a:r>
            <a:r>
              <a:rPr lang="en-US" sz="2200" b="1" dirty="0" err="1" smtClean="0"/>
              <a:t>t</a:t>
            </a:r>
            <a:r>
              <a:rPr lang="en-US" sz="2200" dirty="0" smtClean="0"/>
              <a:t>(‘c2’))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.</a:t>
            </a:r>
            <a:r>
              <a:rPr lang="en-US" sz="2200" b="1" dirty="0" smtClean="0"/>
              <a:t>group</a:t>
            </a:r>
            <a:r>
              <a:rPr lang="en-US" sz="2200" dirty="0" smtClean="0"/>
              <a:t>().</a:t>
            </a:r>
            <a:r>
              <a:rPr lang="en-US" sz="2200" b="1" dirty="0" smtClean="0"/>
              <a:t>by</a:t>
            </a:r>
            <a:r>
              <a:rPr lang="en-US" sz="2200" dirty="0" smtClean="0"/>
              <a:t>(</a:t>
            </a:r>
            <a:r>
              <a:rPr lang="en-US" sz="2200" b="1" dirty="0" smtClean="0"/>
              <a:t>select</a:t>
            </a:r>
            <a:r>
              <a:rPr lang="en-US" sz="2200" dirty="0" smtClean="0"/>
              <a:t>(‘c1’,’c2’)).</a:t>
            </a:r>
            <a:r>
              <a:rPr lang="en-US" sz="2200" b="1" dirty="0" smtClean="0"/>
              <a:t>by</a:t>
            </a:r>
            <a:r>
              <a:rPr lang="en-US" sz="2200" dirty="0" smtClean="0"/>
              <a:t>(</a:t>
            </a:r>
            <a:r>
              <a:rPr lang="en-US" sz="2200" b="1" dirty="0" smtClean="0"/>
              <a:t>count</a:t>
            </a:r>
            <a:r>
              <a:rPr lang="en-US" sz="2200" dirty="0" smtClean="0"/>
              <a:t>())</a:t>
            </a:r>
            <a:endParaRPr lang="en-US" sz="2200" dirty="0"/>
          </a:p>
        </p:txBody>
      </p:sp>
      <p:sp>
        <p:nvSpPr>
          <p:cNvPr id="5" name="Rectangular Callout 4"/>
          <p:cNvSpPr/>
          <p:nvPr/>
        </p:nvSpPr>
        <p:spPr>
          <a:xfrm>
            <a:off x="5736853" y="2963255"/>
            <a:ext cx="2283323" cy="946545"/>
          </a:xfrm>
          <a:prstGeom prst="wedgeRectCallout">
            <a:avLst>
              <a:gd name="adj1" fmla="val -256373"/>
              <a:gd name="adj2" fmla="val 111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group tuples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84998" y="5638621"/>
            <a:ext cx="3648740" cy="946545"/>
          </a:xfrm>
          <a:prstGeom prst="wedgeRectCallout">
            <a:avLst>
              <a:gd name="adj1" fmla="val -20302"/>
              <a:gd name="adj2" fmla="val -1401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</a:t>
            </a:r>
            <a:r>
              <a:rPr lang="en-US" sz="2200" dirty="0" smtClean="0"/>
              <a:t>irst by() specifies group key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038060" y="5622191"/>
            <a:ext cx="3648740" cy="946545"/>
          </a:xfrm>
          <a:prstGeom prst="wedgeRectCallout">
            <a:avLst>
              <a:gd name="adj1" fmla="val -77014"/>
              <a:gd name="adj2" fmla="val -137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second by() specifies group aggregation</a:t>
            </a:r>
          </a:p>
        </p:txBody>
      </p:sp>
    </p:spTree>
    <p:extLst>
      <p:ext uri="{BB962C8B-B14F-4D97-AF65-F5344CB8AC3E}">
        <p14:creationId xmlns:p14="http://schemas.microsoft.com/office/powerpoint/2010/main" val="21241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query language of </a:t>
            </a:r>
            <a:r>
              <a:rPr lang="en-US" dirty="0" err="1" smtClean="0"/>
              <a:t>TigerGraph</a:t>
            </a:r>
            <a:r>
              <a:rPr lang="en-US" dirty="0" smtClean="0"/>
              <a:t>, a native parallel graph </a:t>
            </a:r>
            <a:r>
              <a:rPr lang="en-US" dirty="0" err="1" smtClean="0"/>
              <a:t>db</a:t>
            </a:r>
            <a:r>
              <a:rPr lang="en-US" dirty="0" smtClean="0"/>
              <a:t> system</a:t>
            </a:r>
          </a:p>
          <a:p>
            <a:endParaRPr lang="en-US" dirty="0"/>
          </a:p>
          <a:p>
            <a:r>
              <a:rPr lang="en-US" dirty="0" smtClean="0"/>
              <a:t>A recent start-up founded by UCSD DB lab’s PhD alum Yu </a:t>
            </a:r>
            <a:r>
              <a:rPr lang="en-US" dirty="0" err="1" smtClean="0"/>
              <a:t>Xu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 disclosure: I have been involved in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GSQL Accumulators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0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GSQL traversals collect and aggregate data by writing it into </a:t>
            </a:r>
            <a:r>
              <a:rPr lang="en-US" i="1" dirty="0" smtClean="0"/>
              <a:t>accumulators</a:t>
            </a:r>
          </a:p>
          <a:p>
            <a:endParaRPr lang="en-US" dirty="0" smtClean="0"/>
          </a:p>
          <a:p>
            <a:r>
              <a:rPr lang="en-US" dirty="0" smtClean="0"/>
              <a:t>Accumulators are containers (data types) that</a:t>
            </a:r>
          </a:p>
          <a:p>
            <a:pPr lvl="1"/>
            <a:r>
              <a:rPr lang="en-US" dirty="0" smtClean="0"/>
              <a:t>hold a data value </a:t>
            </a:r>
          </a:p>
          <a:p>
            <a:pPr lvl="1"/>
            <a:r>
              <a:rPr lang="en-US" dirty="0" smtClean="0"/>
              <a:t>accept inputs</a:t>
            </a:r>
          </a:p>
          <a:p>
            <a:pPr lvl="1"/>
            <a:r>
              <a:rPr lang="en-US" dirty="0" smtClean="0"/>
              <a:t>aggregate inputs into the data value using a binary operation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be built-in (sum, max, min, etc.) or user-defined</a:t>
            </a:r>
          </a:p>
          <a:p>
            <a:endParaRPr lang="en-US" dirty="0" smtClean="0"/>
          </a:p>
          <a:p>
            <a:r>
              <a:rPr lang="en-US" dirty="0" smtClean="0"/>
              <a:t>May be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(a single container accessible from all traversal steps)</a:t>
            </a:r>
          </a:p>
          <a:p>
            <a:pPr lvl="1"/>
            <a:r>
              <a:rPr lang="en-US" dirty="0" smtClean="0"/>
              <a:t>local (one per node, accessible only when reached by traversal)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 in GSQL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0" y="1456641"/>
            <a:ext cx="82273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err="1" smtClean="0"/>
              <a:t>GroupByAccum</a:t>
            </a:r>
            <a:r>
              <a:rPr lang="en-US" sz="2200" dirty="0" smtClean="0"/>
              <a:t>  &lt;</a:t>
            </a:r>
            <a:r>
              <a:rPr lang="en-US" sz="2200" b="1" dirty="0" smtClean="0"/>
              <a:t>string</a:t>
            </a:r>
            <a:r>
              <a:rPr lang="en-US" sz="2200" dirty="0" smtClean="0"/>
              <a:t> cust1, </a:t>
            </a:r>
            <a:r>
              <a:rPr lang="en-US" sz="2200" b="1" dirty="0" smtClean="0"/>
              <a:t>string</a:t>
            </a:r>
            <a:r>
              <a:rPr lang="en-US" sz="2200" dirty="0" smtClean="0"/>
              <a:t> cust2,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</a:t>
            </a:r>
            <a:r>
              <a:rPr lang="en-US" sz="2200" b="1" dirty="0" err="1" smtClean="0"/>
              <a:t>SumAccum</a:t>
            </a:r>
            <a:r>
              <a:rPr lang="en-US" sz="2200" dirty="0" smtClean="0"/>
              <a:t>&lt;</a:t>
            </a:r>
            <a:r>
              <a:rPr lang="en-US" sz="2200" b="1" dirty="0" err="1" smtClean="0"/>
              <a:t>int</a:t>
            </a:r>
            <a:r>
              <a:rPr lang="en-US" sz="2200" dirty="0" smtClean="0"/>
              <a:t>&gt; </a:t>
            </a:r>
            <a:r>
              <a:rPr lang="en-US" sz="2200" dirty="0" err="1" smtClean="0"/>
              <a:t>inCommon</a:t>
            </a:r>
            <a:r>
              <a:rPr lang="en-US" sz="2200" dirty="0" smtClean="0"/>
              <a:t>&gt;    @@res;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SELECT</a:t>
            </a:r>
            <a:r>
              <a:rPr lang="en-US" sz="2200" dirty="0" smtClean="0"/>
              <a:t>     _</a:t>
            </a:r>
          </a:p>
          <a:p>
            <a:pPr marL="0" indent="0">
              <a:buNone/>
            </a:pPr>
            <a:r>
              <a:rPr lang="en-US" sz="2200" b="1" dirty="0" smtClean="0"/>
              <a:t>FROM</a:t>
            </a:r>
            <a:r>
              <a:rPr lang="en-US" sz="2200" dirty="0" smtClean="0"/>
              <a:t>      Customer:c1 -(Bought&gt;)- </a:t>
            </a:r>
            <a:r>
              <a:rPr lang="en-US" sz="2200" dirty="0" err="1" smtClean="0"/>
              <a:t>Product:p</a:t>
            </a:r>
            <a:r>
              <a:rPr lang="en-US" sz="2200" dirty="0" smtClean="0"/>
              <a:t> </a:t>
            </a:r>
            <a:r>
              <a:rPr lang="mr-IN" sz="2200" dirty="0" smtClean="0"/>
              <a:t>–</a:t>
            </a:r>
            <a:r>
              <a:rPr lang="en-US" sz="2200" dirty="0" smtClean="0"/>
              <a:t>(&lt;Bought)- Customer:c2</a:t>
            </a:r>
          </a:p>
          <a:p>
            <a:pPr marL="0" indent="0">
              <a:buNone/>
            </a:pPr>
            <a:r>
              <a:rPr lang="en-US" sz="2200" b="1" dirty="0" smtClean="0"/>
              <a:t>WHERE</a:t>
            </a:r>
            <a:r>
              <a:rPr lang="en-US" sz="2200" dirty="0" smtClean="0"/>
              <a:t>    </a:t>
            </a:r>
            <a:r>
              <a:rPr lang="en-US" sz="2200" dirty="0" err="1" smtClean="0"/>
              <a:t>p.category</a:t>
            </a:r>
            <a:r>
              <a:rPr lang="en-US" sz="2200" dirty="0" smtClean="0"/>
              <a:t> == “Toys”  </a:t>
            </a:r>
            <a:r>
              <a:rPr lang="en-US" sz="2200" b="1" dirty="0" smtClean="0"/>
              <a:t>AND</a:t>
            </a:r>
            <a:r>
              <a:rPr lang="en-US" sz="2200" dirty="0" smtClean="0"/>
              <a:t>  c1.name &lt; c2.name</a:t>
            </a:r>
          </a:p>
          <a:p>
            <a:pPr marL="0" indent="0">
              <a:buNone/>
            </a:pPr>
            <a:r>
              <a:rPr lang="en-US" sz="2200" b="1" dirty="0" smtClean="0"/>
              <a:t>ACCUM</a:t>
            </a:r>
            <a:r>
              <a:rPr lang="en-US" sz="2200" dirty="0" smtClean="0"/>
              <a:t>   @@res += (c1.name, c2.name -&gt; 1);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ular Callout 3"/>
          <p:cNvSpPr/>
          <p:nvPr/>
        </p:nvSpPr>
        <p:spPr>
          <a:xfrm>
            <a:off x="6937380" y="1417638"/>
            <a:ext cx="1604669" cy="524639"/>
          </a:xfrm>
          <a:prstGeom prst="wedgeRectCallout">
            <a:avLst>
              <a:gd name="adj1" fmla="val -75321"/>
              <a:gd name="adj2" fmla="val 1330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</a:t>
            </a:r>
            <a:r>
              <a:rPr lang="en-US" dirty="0" err="1" smtClean="0"/>
              <a:t>accum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43997" y="2754614"/>
            <a:ext cx="2748353" cy="612648"/>
          </a:xfrm>
          <a:prstGeom prst="wedgeRectCallout">
            <a:avLst>
              <a:gd name="adj1" fmla="val 42803"/>
              <a:gd name="adj2" fmla="val -1378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ust1, cust2 form composite group key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501516" y="2894292"/>
            <a:ext cx="2748353" cy="612648"/>
          </a:xfrm>
          <a:prstGeom prst="wedgeRectCallout">
            <a:avLst>
              <a:gd name="adj1" fmla="val -29428"/>
              <a:gd name="adj2" fmla="val -890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inCommon</a:t>
            </a:r>
            <a:r>
              <a:rPr lang="en-US" dirty="0" smtClean="0"/>
              <a:t> is group value (a sum aggregation)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689661" y="5877524"/>
            <a:ext cx="4234694" cy="612648"/>
          </a:xfrm>
          <a:prstGeom prst="wedgeRectCallout">
            <a:avLst>
              <a:gd name="adj1" fmla="val -39519"/>
              <a:gd name="adj2" fmla="val -1988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reate input associating value 1 to  key (c1.name, c2.name)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406815" y="5769167"/>
            <a:ext cx="3414080" cy="612648"/>
          </a:xfrm>
          <a:prstGeom prst="wedgeRectCallout">
            <a:avLst>
              <a:gd name="adj1" fmla="val 20015"/>
              <a:gd name="adj2" fmla="val -170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 this input into accumulator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GSQL Semantics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0" y="1456641"/>
            <a:ext cx="82273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err="1" smtClean="0"/>
              <a:t>GroupByAccum</a:t>
            </a:r>
            <a:r>
              <a:rPr lang="en-US" sz="2200" dirty="0" smtClean="0"/>
              <a:t>  &lt;</a:t>
            </a:r>
            <a:r>
              <a:rPr lang="en-US" sz="2200" b="1" dirty="0" smtClean="0"/>
              <a:t>string</a:t>
            </a:r>
            <a:r>
              <a:rPr lang="en-US" sz="2200" dirty="0" smtClean="0"/>
              <a:t> cust1, </a:t>
            </a:r>
            <a:r>
              <a:rPr lang="en-US" sz="2200" b="1" dirty="0" smtClean="0"/>
              <a:t>string</a:t>
            </a:r>
            <a:r>
              <a:rPr lang="en-US" sz="2200" dirty="0" smtClean="0"/>
              <a:t> cust2,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</a:t>
            </a:r>
            <a:r>
              <a:rPr lang="en-US" sz="2200" b="1" dirty="0" err="1" smtClean="0"/>
              <a:t>SumAccum</a:t>
            </a:r>
            <a:r>
              <a:rPr lang="en-US" sz="2200" dirty="0" smtClean="0"/>
              <a:t>&lt;</a:t>
            </a:r>
            <a:r>
              <a:rPr lang="en-US" sz="2200" b="1" dirty="0" err="1" smtClean="0"/>
              <a:t>int</a:t>
            </a:r>
            <a:r>
              <a:rPr lang="en-US" sz="2200" dirty="0" smtClean="0"/>
              <a:t>&gt; </a:t>
            </a:r>
            <a:r>
              <a:rPr lang="en-US" sz="2200" dirty="0" err="1" smtClean="0"/>
              <a:t>inCommon</a:t>
            </a:r>
            <a:r>
              <a:rPr lang="en-US" sz="2200" dirty="0" smtClean="0"/>
              <a:t>&gt;    @@res;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SELECT</a:t>
            </a:r>
            <a:r>
              <a:rPr lang="en-US" sz="2200" dirty="0" smtClean="0"/>
              <a:t>     _</a:t>
            </a:r>
          </a:p>
          <a:p>
            <a:pPr marL="0" indent="0">
              <a:buNone/>
            </a:pPr>
            <a:r>
              <a:rPr lang="en-US" sz="2200" b="1" dirty="0" smtClean="0"/>
              <a:t>FROM</a:t>
            </a:r>
            <a:r>
              <a:rPr lang="en-US" sz="2200" dirty="0" smtClean="0"/>
              <a:t>      Customer:c1 -(Bought&gt;)- </a:t>
            </a:r>
            <a:r>
              <a:rPr lang="en-US" sz="2200" dirty="0" err="1" smtClean="0"/>
              <a:t>Product:p</a:t>
            </a:r>
            <a:r>
              <a:rPr lang="en-US" sz="2200" dirty="0" smtClean="0"/>
              <a:t> </a:t>
            </a:r>
            <a:r>
              <a:rPr lang="mr-IN" sz="2200" dirty="0" smtClean="0"/>
              <a:t>–</a:t>
            </a:r>
            <a:r>
              <a:rPr lang="en-US" sz="2200" dirty="0" smtClean="0"/>
              <a:t>(&lt;Bought)- Customer:c2</a:t>
            </a:r>
          </a:p>
          <a:p>
            <a:pPr marL="0" indent="0">
              <a:buNone/>
            </a:pPr>
            <a:r>
              <a:rPr lang="en-US" sz="2200" b="1" dirty="0" smtClean="0"/>
              <a:t>WHERE</a:t>
            </a:r>
            <a:r>
              <a:rPr lang="en-US" sz="2200" dirty="0" smtClean="0"/>
              <a:t>    </a:t>
            </a:r>
            <a:r>
              <a:rPr lang="en-US" sz="2200" dirty="0" err="1" smtClean="0"/>
              <a:t>p.category</a:t>
            </a:r>
            <a:r>
              <a:rPr lang="en-US" sz="2200" dirty="0" smtClean="0"/>
              <a:t> == “Toys”  </a:t>
            </a:r>
            <a:r>
              <a:rPr lang="en-US" sz="2200" b="1" dirty="0" smtClean="0"/>
              <a:t>AND</a:t>
            </a:r>
            <a:r>
              <a:rPr lang="en-US" sz="2200" dirty="0" smtClean="0"/>
              <a:t>  c1.name &lt; c2.name</a:t>
            </a:r>
          </a:p>
          <a:p>
            <a:pPr marL="0" indent="0">
              <a:buNone/>
            </a:pPr>
            <a:r>
              <a:rPr lang="en-US" sz="2200" b="1" dirty="0" smtClean="0"/>
              <a:t>ACCUM</a:t>
            </a:r>
            <a:r>
              <a:rPr lang="en-US" sz="2200" dirty="0" smtClean="0"/>
              <a:t>   @@res += (c1.name, c2.name -&gt; 1);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Rectangular Callout 6"/>
          <p:cNvSpPr/>
          <p:nvPr/>
        </p:nvSpPr>
        <p:spPr>
          <a:xfrm>
            <a:off x="5795380" y="5877524"/>
            <a:ext cx="3128974" cy="612648"/>
          </a:xfrm>
          <a:prstGeom prst="wedgeRectCallout">
            <a:avLst>
              <a:gd name="adj1" fmla="val -147911"/>
              <a:gd name="adj2" fmla="val -1762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…</a:t>
            </a:r>
            <a:r>
              <a:rPr lang="en-US" dirty="0" smtClean="0"/>
              <a:t>execute ACCUM clause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035440" y="2882322"/>
            <a:ext cx="3888914" cy="739677"/>
          </a:xfrm>
          <a:prstGeom prst="wedgeRectCallout">
            <a:avLst>
              <a:gd name="adj1" fmla="val -102176"/>
              <a:gd name="adj2" fmla="val 92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every distinct path satisfying FROM pattern and WHERE condition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06" y="2794241"/>
            <a:ext cx="6647933" cy="391180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9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672" y="2794242"/>
            <a:ext cx="6117405" cy="397031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'location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'Alpine',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'readings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'time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timestamp('2014-03-12T20:00:00'),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'ozone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0.035,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'no2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0.0050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},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'time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timestamp('2014-03-12T22:00:00'),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'ozone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'm',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'co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0.4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}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]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73" y="2828198"/>
            <a:ext cx="307395" cy="309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987" y="6396151"/>
            <a:ext cx="307395" cy="309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397" y="3390592"/>
            <a:ext cx="5799142" cy="300555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9038" y="4484150"/>
            <a:ext cx="1747149" cy="3076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5974" y="5857430"/>
            <a:ext cx="1256233" cy="3076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2763" y="2923455"/>
            <a:ext cx="2139462" cy="39174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Array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nested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inside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a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tuple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/>
            </a:r>
            <a:b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Heterogeneous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tuples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in collections</a:t>
            </a:r>
            <a:b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Arbitrary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compositions of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array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, bag,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tuple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/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2"/>
            <a:ext cx="9144000" cy="10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SQL++ Data 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Model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5436" y="2791613"/>
            <a:ext cx="2093391" cy="39381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fr-FR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4465" y="1076499"/>
            <a:ext cx="7970761" cy="18058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marL="542925"/>
            <a:r>
              <a:rPr lang="fr-FR" sz="2400" dirty="0" err="1" smtClean="0">
                <a:latin typeface="Calibri Light"/>
                <a:cs typeface="Calibri Light"/>
              </a:rPr>
              <a:t>Extend</a:t>
            </a:r>
            <a:r>
              <a:rPr lang="fr-FR" sz="2400" dirty="0" smtClean="0">
                <a:latin typeface="Calibri Light"/>
                <a:cs typeface="Calibri Light"/>
              </a:rPr>
              <a:t> SQL </a:t>
            </a:r>
            <a:r>
              <a:rPr lang="fr-FR" sz="2400" dirty="0" err="1" smtClean="0">
                <a:latin typeface="Calibri Light"/>
                <a:cs typeface="Calibri Light"/>
              </a:rPr>
              <a:t>with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arrays</a:t>
            </a:r>
            <a:r>
              <a:rPr lang="fr-FR" sz="2400" dirty="0" smtClean="0">
                <a:latin typeface="Calibri Light"/>
                <a:cs typeface="Calibri Light"/>
              </a:rPr>
              <a:t> + </a:t>
            </a:r>
            <a:r>
              <a:rPr lang="fr-FR" sz="2400" dirty="0" err="1" smtClean="0">
                <a:latin typeface="Calibri Light"/>
                <a:cs typeface="Calibri Light"/>
              </a:rPr>
              <a:t>nesting</a:t>
            </a:r>
            <a:r>
              <a:rPr lang="fr-FR" sz="2400" dirty="0" smtClean="0">
                <a:latin typeface="Calibri Light"/>
                <a:cs typeface="Calibri Light"/>
              </a:rPr>
              <a:t> + </a:t>
            </a:r>
            <a:r>
              <a:rPr lang="fr-FR" sz="2400" dirty="0" err="1" smtClean="0">
                <a:latin typeface="Calibri Light"/>
                <a:cs typeface="Calibri Light"/>
              </a:rPr>
              <a:t>heterogeneity</a:t>
            </a:r>
            <a:endParaRPr lang="fr-FR" sz="2400" dirty="0">
              <a:latin typeface="Calibri Light"/>
              <a:cs typeface="Calibri Light"/>
            </a:endParaRPr>
          </a:p>
          <a:p>
            <a:pPr marL="314325" indent="0">
              <a:buNone/>
            </a:pPr>
            <a:r>
              <a:rPr lang="fr-FR" sz="2400" dirty="0" err="1" smtClean="0">
                <a:latin typeface="Calibri Light"/>
                <a:cs typeface="Calibri Light"/>
              </a:rPr>
              <a:t>Following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mostly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JSON’s</a:t>
            </a:r>
            <a:r>
              <a:rPr lang="fr-FR" sz="2400" dirty="0" smtClean="0">
                <a:latin typeface="Calibri Light"/>
                <a:cs typeface="Calibri Light"/>
              </a:rPr>
              <a:t> notation but applicable to </a:t>
            </a:r>
            <a:r>
              <a:rPr lang="fr-FR" sz="2400" dirty="0" err="1" smtClean="0">
                <a:latin typeface="Calibri Light"/>
                <a:cs typeface="Calibri Light"/>
              </a:rPr>
              <a:t>any</a:t>
            </a:r>
            <a:r>
              <a:rPr lang="fr-FR" sz="2400" dirty="0" smtClean="0">
                <a:latin typeface="Calibri Light"/>
                <a:cs typeface="Calibri Light"/>
              </a:rPr>
              <a:t> format </a:t>
            </a:r>
            <a:r>
              <a:rPr lang="fr-FR" sz="2400" dirty="0" err="1" smtClean="0">
                <a:latin typeface="Calibri Light"/>
                <a:cs typeface="Calibri Light"/>
              </a:rPr>
              <a:t>that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can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be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abstracted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into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these</a:t>
            </a:r>
            <a:r>
              <a:rPr lang="fr-FR" sz="2400" dirty="0" smtClean="0">
                <a:latin typeface="Calibri Light"/>
                <a:cs typeface="Calibri Light"/>
              </a:rPr>
              <a:t> concepts</a:t>
            </a:r>
          </a:p>
        </p:txBody>
      </p:sp>
    </p:spTree>
    <p:extLst>
      <p:ext uri="{BB962C8B-B14F-4D97-AF65-F5344CB8AC3E}">
        <p14:creationId xmlns:p14="http://schemas.microsoft.com/office/powerpoint/2010/main" val="39959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03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Aggregate in Accumulators Instead of</a:t>
            </a:r>
            <a:r>
              <a:rPr lang="en-US" dirty="0"/>
              <a:t> </a:t>
            </a:r>
            <a:r>
              <a:rPr lang="en-US" dirty="0" smtClean="0"/>
              <a:t>Select-Group By Clauses?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0" y="1456641"/>
            <a:ext cx="82273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err="1" smtClean="0"/>
              <a:t>GroupByAccum</a:t>
            </a:r>
            <a:r>
              <a:rPr lang="en-US" sz="2200" dirty="0" smtClean="0"/>
              <a:t>  &lt;</a:t>
            </a:r>
            <a:r>
              <a:rPr lang="en-US" sz="2200" b="1" dirty="0" smtClean="0"/>
              <a:t>string</a:t>
            </a:r>
            <a:r>
              <a:rPr lang="en-US" sz="2200" dirty="0" smtClean="0"/>
              <a:t> </a:t>
            </a:r>
            <a:r>
              <a:rPr lang="en-US" sz="2200" dirty="0" err="1" smtClean="0"/>
              <a:t>cust</a:t>
            </a:r>
            <a:r>
              <a:rPr lang="en-US" sz="2200" dirty="0" smtClean="0"/>
              <a:t>, </a:t>
            </a:r>
            <a:r>
              <a:rPr lang="en-US" sz="2200" b="1" dirty="0" err="1" smtClean="0"/>
              <a:t>SumAccum</a:t>
            </a:r>
            <a:r>
              <a:rPr lang="en-US" sz="2200" dirty="0" smtClean="0"/>
              <a:t>&lt;</a:t>
            </a:r>
            <a:r>
              <a:rPr lang="en-US" sz="2200" b="1" dirty="0"/>
              <a:t>f</a:t>
            </a:r>
            <a:r>
              <a:rPr lang="en-US" sz="2200" b="1" dirty="0" smtClean="0"/>
              <a:t>loat</a:t>
            </a:r>
            <a:r>
              <a:rPr lang="en-US" sz="2200" dirty="0" smtClean="0"/>
              <a:t>&gt; total&gt;  @@</a:t>
            </a:r>
            <a:r>
              <a:rPr lang="en-US" sz="2200" dirty="0" err="1" smtClean="0"/>
              <a:t>cSales</a:t>
            </a:r>
            <a:r>
              <a:rPr lang="en-US" sz="2200" dirty="0" smtClean="0"/>
              <a:t>;</a:t>
            </a:r>
          </a:p>
          <a:p>
            <a:pPr marL="0" indent="0">
              <a:buNone/>
            </a:pPr>
            <a:r>
              <a:rPr lang="en-US" sz="2200" b="1" dirty="0" err="1"/>
              <a:t>GroupByAccum</a:t>
            </a:r>
            <a:r>
              <a:rPr lang="en-US" sz="2200" dirty="0"/>
              <a:t>  &lt;</a:t>
            </a:r>
            <a:r>
              <a:rPr lang="en-US" sz="2200" b="1" dirty="0"/>
              <a:t>string</a:t>
            </a:r>
            <a:r>
              <a:rPr lang="en-US" sz="2200" dirty="0"/>
              <a:t> </a:t>
            </a:r>
            <a:r>
              <a:rPr lang="en-US" sz="2200" dirty="0" smtClean="0"/>
              <a:t>prod, </a:t>
            </a:r>
            <a:r>
              <a:rPr lang="en-US" sz="2200" b="1" dirty="0" err="1"/>
              <a:t>SumAccum</a:t>
            </a:r>
            <a:r>
              <a:rPr lang="en-US" sz="2200" dirty="0" smtClean="0"/>
              <a:t>&lt;</a:t>
            </a:r>
            <a:r>
              <a:rPr lang="en-US" sz="2200" b="1" dirty="0" smtClean="0"/>
              <a:t>float</a:t>
            </a:r>
            <a:r>
              <a:rPr lang="en-US" sz="2200" dirty="0"/>
              <a:t>&gt; </a:t>
            </a:r>
            <a:r>
              <a:rPr lang="en-US" sz="2200" dirty="0" smtClean="0"/>
              <a:t>total&gt;  @@</a:t>
            </a:r>
            <a:r>
              <a:rPr lang="en-US" sz="2200" dirty="0" err="1" smtClean="0"/>
              <a:t>pSales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SELECT</a:t>
            </a:r>
            <a:r>
              <a:rPr lang="en-US" sz="2200" dirty="0" smtClean="0"/>
              <a:t>       _</a:t>
            </a:r>
          </a:p>
          <a:p>
            <a:pPr marL="0" indent="0">
              <a:buNone/>
            </a:pPr>
            <a:r>
              <a:rPr lang="en-US" sz="2200" b="1" dirty="0" smtClean="0"/>
              <a:t>FROM</a:t>
            </a:r>
            <a:r>
              <a:rPr lang="en-US" sz="2200" dirty="0" smtClean="0"/>
              <a:t>        </a:t>
            </a:r>
            <a:r>
              <a:rPr lang="en-US" sz="2200" dirty="0" err="1" smtClean="0"/>
              <a:t>Customer:c</a:t>
            </a:r>
            <a:r>
              <a:rPr lang="en-US" sz="2200" dirty="0" smtClean="0"/>
              <a:t> -(Bought&gt;:b)- </a:t>
            </a:r>
            <a:r>
              <a:rPr lang="en-US" sz="2200" dirty="0" err="1" smtClean="0"/>
              <a:t>Product:p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ACCUM</a:t>
            </a:r>
            <a:r>
              <a:rPr lang="en-US" sz="2200" dirty="0" smtClean="0"/>
              <a:t>   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b="1" dirty="0" smtClean="0"/>
              <a:t>float</a:t>
            </a:r>
            <a:r>
              <a:rPr lang="en-US" sz="2200" dirty="0" smtClean="0"/>
              <a:t>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err="1"/>
              <a:t>b.quantity</a:t>
            </a:r>
            <a:r>
              <a:rPr lang="en-US" sz="2200" dirty="0"/>
              <a:t>*(1-b.discount)*</a:t>
            </a:r>
            <a:r>
              <a:rPr lang="en-US" sz="2200" dirty="0" err="1" smtClean="0"/>
              <a:t>p.price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     @@</a:t>
            </a:r>
            <a:r>
              <a:rPr lang="en-US" sz="2200" dirty="0" err="1" smtClean="0"/>
              <a:t>cSales</a:t>
            </a:r>
            <a:r>
              <a:rPr lang="en-US" sz="2200" dirty="0" smtClean="0"/>
              <a:t> += (</a:t>
            </a:r>
            <a:r>
              <a:rPr lang="en-US" sz="2200" dirty="0" err="1" smtClean="0"/>
              <a:t>c.name</a:t>
            </a:r>
            <a:r>
              <a:rPr lang="en-US" sz="2200" dirty="0" smtClean="0"/>
              <a:t> -&gt;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),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@@</a:t>
            </a:r>
            <a:r>
              <a:rPr lang="en-US" sz="2200" dirty="0" err="1" smtClean="0"/>
              <a:t>pSales</a:t>
            </a:r>
            <a:r>
              <a:rPr lang="en-US" sz="2200" dirty="0" smtClean="0"/>
              <a:t> += (</a:t>
            </a:r>
            <a:r>
              <a:rPr lang="en-US" sz="2200" dirty="0" err="1" smtClean="0"/>
              <a:t>p.name</a:t>
            </a:r>
            <a:r>
              <a:rPr lang="en-US" sz="2200" dirty="0" smtClean="0"/>
              <a:t> </a:t>
            </a:r>
            <a:r>
              <a:rPr lang="en-US" sz="2200" dirty="0"/>
              <a:t>-</a:t>
            </a:r>
            <a:r>
              <a:rPr lang="en-US" sz="2200" dirty="0" smtClean="0"/>
              <a:t>&gt;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);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Rectangular Callout 7"/>
          <p:cNvSpPr/>
          <p:nvPr/>
        </p:nvSpPr>
        <p:spPr>
          <a:xfrm>
            <a:off x="3938734" y="1103435"/>
            <a:ext cx="2819060" cy="739677"/>
          </a:xfrm>
          <a:prstGeom prst="wedgeRectCallout">
            <a:avLst>
              <a:gd name="adj1" fmla="val 77267"/>
              <a:gd name="adj2" fmla="val 659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revenue per customer</a:t>
            </a:r>
            <a:endParaRPr lang="en-US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3938734" y="2934840"/>
            <a:ext cx="2819059" cy="739677"/>
          </a:xfrm>
          <a:prstGeom prst="wedgeRectCallout">
            <a:avLst>
              <a:gd name="adj1" fmla="val 72130"/>
              <a:gd name="adj2" fmla="val -825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revenue per product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4780724" y="5982604"/>
            <a:ext cx="4067171" cy="739677"/>
          </a:xfrm>
          <a:prstGeom prst="wedgeRectCallout">
            <a:avLst>
              <a:gd name="adj1" fmla="val -89090"/>
              <a:gd name="adj2" fmla="val -1230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</a:t>
            </a:r>
            <a:r>
              <a:rPr lang="en-US" sz="2000" b="1" dirty="0" smtClean="0"/>
              <a:t>ultiple aggregations in one pass, even on different group keys</a:t>
            </a:r>
            <a:endParaRPr lang="en-US" sz="2000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52504" y="5782206"/>
            <a:ext cx="3786335" cy="739677"/>
          </a:xfrm>
          <a:prstGeom prst="wedgeRectCallout">
            <a:avLst>
              <a:gd name="adj1" fmla="val -5593"/>
              <a:gd name="adj2" fmla="val -2098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r>
              <a:rPr lang="en-US" sz="2000" b="1" dirty="0" smtClean="0"/>
              <a:t>ocal variable, this is a let clause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679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4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Accumulators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0" y="1456641"/>
            <a:ext cx="8227391" cy="50071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Minimize bottlenecks due to shared global </a:t>
            </a:r>
            <a:r>
              <a:rPr lang="en-US" sz="2400" dirty="0" err="1" smtClean="0"/>
              <a:t>accums</a:t>
            </a:r>
            <a:r>
              <a:rPr lang="en-US" sz="2400" dirty="0" smtClean="0"/>
              <a:t>, maximize opportunities for parallel evaluation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200" b="1" dirty="0" err="1" smtClean="0"/>
              <a:t>SumAccum</a:t>
            </a:r>
            <a:r>
              <a:rPr lang="en-US" sz="2200" dirty="0" smtClean="0"/>
              <a:t>&lt;</a:t>
            </a:r>
            <a:r>
              <a:rPr lang="en-US" sz="2200" b="1" dirty="0"/>
              <a:t>f</a:t>
            </a:r>
            <a:r>
              <a:rPr lang="en-US" sz="2200" b="1" dirty="0" smtClean="0"/>
              <a:t>loat</a:t>
            </a:r>
            <a:r>
              <a:rPr lang="en-US" sz="2200" dirty="0" smtClean="0"/>
              <a:t>&gt; @</a:t>
            </a:r>
            <a:r>
              <a:rPr lang="en-US" sz="2200" dirty="0" err="1" smtClean="0"/>
              <a:t>cSales</a:t>
            </a:r>
            <a:r>
              <a:rPr lang="en-US" sz="2200" dirty="0" smtClean="0"/>
              <a:t>, @</a:t>
            </a:r>
            <a:r>
              <a:rPr lang="en-US" sz="2200" dirty="0" err="1" smtClean="0"/>
              <a:t>pSales</a:t>
            </a:r>
            <a:r>
              <a:rPr lang="en-US" sz="2200" dirty="0" smtClean="0"/>
              <a:t>;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SELECT</a:t>
            </a:r>
            <a:r>
              <a:rPr lang="en-US" sz="2200" dirty="0" smtClean="0"/>
              <a:t>     _</a:t>
            </a:r>
          </a:p>
          <a:p>
            <a:pPr marL="0" indent="0">
              <a:buNone/>
            </a:pPr>
            <a:r>
              <a:rPr lang="en-US" sz="2200" b="1" dirty="0" smtClean="0"/>
              <a:t>FROM</a:t>
            </a:r>
            <a:r>
              <a:rPr lang="en-US" sz="2200" dirty="0" smtClean="0"/>
              <a:t>      </a:t>
            </a:r>
            <a:r>
              <a:rPr lang="en-US" sz="2200" dirty="0" err="1" smtClean="0"/>
              <a:t>Customer:c</a:t>
            </a:r>
            <a:r>
              <a:rPr lang="en-US" sz="2200" dirty="0" smtClean="0"/>
              <a:t> -(Bought&gt;:b)- </a:t>
            </a:r>
            <a:r>
              <a:rPr lang="en-US" sz="2200" dirty="0" err="1" smtClean="0"/>
              <a:t>Product:p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ACCUM</a:t>
            </a:r>
            <a:r>
              <a:rPr lang="en-US" sz="2200" dirty="0" smtClean="0"/>
              <a:t>   </a:t>
            </a:r>
            <a:r>
              <a:rPr lang="en-US" sz="2200" b="1" dirty="0" smtClean="0"/>
              <a:t>float</a:t>
            </a:r>
            <a:r>
              <a:rPr lang="en-US" sz="2200" dirty="0" smtClean="0"/>
              <a:t>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 = </a:t>
            </a:r>
            <a:r>
              <a:rPr lang="en-US" sz="2200" dirty="0" err="1"/>
              <a:t>b.quantity</a:t>
            </a:r>
            <a:r>
              <a:rPr lang="en-US" sz="2200" dirty="0"/>
              <a:t>*(1-b.discount)*</a:t>
            </a:r>
            <a:r>
              <a:rPr lang="en-US" sz="2200" dirty="0" err="1" smtClean="0"/>
              <a:t>p.price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c.@</a:t>
            </a:r>
            <a:r>
              <a:rPr lang="en-US" sz="2200" dirty="0" err="1" smtClean="0"/>
              <a:t>cSales</a:t>
            </a:r>
            <a:r>
              <a:rPr lang="en-US" sz="2200" dirty="0" smtClean="0"/>
              <a:t> +=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p.@</a:t>
            </a:r>
            <a:r>
              <a:rPr lang="en-US" sz="2200" dirty="0" err="1" smtClean="0"/>
              <a:t>pSales</a:t>
            </a:r>
            <a:r>
              <a:rPr lang="en-US" sz="2200" dirty="0" smtClean="0"/>
              <a:t> +=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;</a:t>
            </a:r>
            <a:endParaRPr lang="en-US" sz="2200" dirty="0"/>
          </a:p>
        </p:txBody>
      </p:sp>
      <p:sp>
        <p:nvSpPr>
          <p:cNvPr id="8" name="Rectangular Callout 7"/>
          <p:cNvSpPr/>
          <p:nvPr/>
        </p:nvSpPr>
        <p:spPr>
          <a:xfrm>
            <a:off x="4937688" y="3198608"/>
            <a:ext cx="3995817" cy="739677"/>
          </a:xfrm>
          <a:prstGeom prst="wedgeRectCallout">
            <a:avLst>
              <a:gd name="adj1" fmla="val -71756"/>
              <a:gd name="adj2" fmla="val -53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r>
              <a:rPr lang="en-US" sz="2000" b="1" dirty="0" smtClean="0"/>
              <a:t>ocal </a:t>
            </a:r>
            <a:r>
              <a:rPr lang="en-US" sz="2000" b="1" dirty="0" err="1" smtClean="0"/>
              <a:t>accums</a:t>
            </a:r>
            <a:r>
              <a:rPr lang="en-US" sz="2000" b="1" dirty="0" smtClean="0"/>
              <a:t>, one instance per node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4866334" y="5913570"/>
            <a:ext cx="4067171" cy="739677"/>
          </a:xfrm>
          <a:prstGeom prst="wedgeRectCallout">
            <a:avLst>
              <a:gd name="adj1" fmla="val -96458"/>
              <a:gd name="adj2" fmla="val -1056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</a:t>
            </a:r>
            <a:r>
              <a:rPr lang="en-US" sz="2000" b="1" dirty="0" smtClean="0"/>
              <a:t>roups are distributed, each node accumulates its own group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709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2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SELECT Clause? Compositionality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165"/>
            <a:ext cx="8229600" cy="516326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queries can output set of nodes, stored in variables</a:t>
            </a:r>
          </a:p>
          <a:p>
            <a:r>
              <a:rPr lang="en-US" sz="3400" dirty="0" smtClean="0"/>
              <a:t>used by subsequent queries as traversal starting point: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S1 = </a:t>
            </a:r>
            <a:r>
              <a:rPr lang="en-US" sz="3400" b="1" dirty="0" smtClean="0"/>
              <a:t>SELECT</a:t>
            </a:r>
            <a:r>
              <a:rPr lang="en-US" sz="3400" dirty="0" smtClean="0"/>
              <a:t> t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FROM</a:t>
            </a:r>
            <a:r>
              <a:rPr lang="en-US" sz="3400" dirty="0" smtClean="0"/>
              <a:t> S0:s </a:t>
            </a:r>
            <a:r>
              <a:rPr lang="mr-IN" sz="3400" dirty="0" smtClean="0"/>
              <a:t>–</a:t>
            </a:r>
            <a:r>
              <a:rPr lang="en-US" sz="3400" dirty="0" smtClean="0"/>
              <a:t> pattern1 </a:t>
            </a:r>
            <a:r>
              <a:rPr lang="mr-IN" sz="3400" dirty="0" smtClean="0"/>
              <a:t>–</a:t>
            </a:r>
            <a:r>
              <a:rPr lang="en-US" sz="3400" dirty="0" smtClean="0"/>
              <a:t> T1:t   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WHERE</a:t>
            </a:r>
            <a:r>
              <a:rPr lang="en-US" sz="3400" dirty="0" smtClean="0"/>
              <a:t> </a:t>
            </a:r>
            <a:r>
              <a:rPr lang="mr-IN" sz="3400" dirty="0"/>
              <a:t>…</a:t>
            </a:r>
            <a:r>
              <a:rPr lang="en-US" sz="3400" dirty="0"/>
              <a:t> </a:t>
            </a:r>
            <a:r>
              <a:rPr lang="en-US" sz="3400" b="1" dirty="0"/>
              <a:t>ACCUM</a:t>
            </a:r>
            <a:r>
              <a:rPr lang="en-US" sz="3400" dirty="0"/>
              <a:t> </a:t>
            </a:r>
            <a:r>
              <a:rPr lang="mr-IN" sz="3400" dirty="0" smtClean="0"/>
              <a:t>…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S2 = </a:t>
            </a:r>
            <a:r>
              <a:rPr lang="en-US" sz="3400" b="1" dirty="0" smtClean="0"/>
              <a:t>SELECT</a:t>
            </a:r>
            <a:r>
              <a:rPr lang="en-US" sz="3400" dirty="0" smtClean="0"/>
              <a:t> t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FROM</a:t>
            </a:r>
            <a:r>
              <a:rPr lang="en-US" sz="3400" dirty="0" smtClean="0"/>
              <a:t> S1:s </a:t>
            </a:r>
            <a:r>
              <a:rPr lang="mr-IN" sz="3400" dirty="0" smtClean="0"/>
              <a:t>–</a:t>
            </a:r>
            <a:r>
              <a:rPr lang="en-US" sz="3400" dirty="0" smtClean="0"/>
              <a:t> pattern2 </a:t>
            </a:r>
            <a:r>
              <a:rPr lang="mr-IN" sz="3400" dirty="0" smtClean="0"/>
              <a:t>–</a:t>
            </a:r>
            <a:r>
              <a:rPr lang="en-US" sz="3400" dirty="0" smtClean="0"/>
              <a:t> T2:t </a:t>
            </a:r>
            <a:r>
              <a:rPr lang="mr-IN" sz="3400" dirty="0" smtClean="0"/>
              <a:t>…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WHERE</a:t>
            </a:r>
            <a:r>
              <a:rPr lang="en-US" sz="3400" dirty="0" smtClean="0"/>
              <a:t> </a:t>
            </a:r>
            <a:r>
              <a:rPr lang="mr-IN" sz="3400" dirty="0"/>
              <a:t>…</a:t>
            </a:r>
            <a:r>
              <a:rPr lang="en-US" sz="3400" dirty="0"/>
              <a:t> </a:t>
            </a:r>
            <a:r>
              <a:rPr lang="en-US" sz="3400" b="1" dirty="0"/>
              <a:t>ACCUM</a:t>
            </a:r>
            <a:r>
              <a:rPr lang="en-US" sz="3400" dirty="0"/>
              <a:t> </a:t>
            </a:r>
            <a:r>
              <a:rPr lang="mr-IN" sz="3400" dirty="0" smtClean="0"/>
              <a:t>…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S3 = </a:t>
            </a:r>
            <a:r>
              <a:rPr lang="en-US" sz="3400" b="1" dirty="0" smtClean="0"/>
              <a:t>SELECT</a:t>
            </a:r>
            <a:r>
              <a:rPr lang="en-US" sz="3400" dirty="0" smtClean="0"/>
              <a:t> t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FROM</a:t>
            </a:r>
            <a:r>
              <a:rPr lang="en-US" sz="3400" dirty="0" smtClean="0"/>
              <a:t> S1:s </a:t>
            </a:r>
            <a:r>
              <a:rPr lang="mr-IN" sz="3400" dirty="0" smtClean="0"/>
              <a:t>–</a:t>
            </a:r>
            <a:r>
              <a:rPr lang="en-US" sz="3400" dirty="0" smtClean="0"/>
              <a:t> pattern3 </a:t>
            </a:r>
            <a:r>
              <a:rPr lang="mr-IN" sz="3400" dirty="0" smtClean="0"/>
              <a:t>–</a:t>
            </a:r>
            <a:r>
              <a:rPr lang="en-US" sz="3400" dirty="0" smtClean="0"/>
              <a:t> T3:t </a:t>
            </a:r>
            <a:r>
              <a:rPr lang="mr-IN" sz="3400" dirty="0" smtClean="0"/>
              <a:t>…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</a:t>
            </a:r>
            <a:r>
              <a:rPr lang="en-US" sz="3400" b="1" dirty="0" smtClean="0"/>
              <a:t>WHERE</a:t>
            </a:r>
            <a:r>
              <a:rPr lang="en-US" sz="3400" dirty="0" smtClean="0"/>
              <a:t> </a:t>
            </a:r>
            <a:r>
              <a:rPr lang="mr-IN" sz="3400" dirty="0"/>
              <a:t>…</a:t>
            </a:r>
            <a:r>
              <a:rPr lang="en-US" sz="3400" dirty="0"/>
              <a:t> </a:t>
            </a:r>
            <a:r>
              <a:rPr lang="en-US" sz="3400" b="1" dirty="0"/>
              <a:t>ACCUM</a:t>
            </a:r>
            <a:r>
              <a:rPr lang="en-US" sz="3400" dirty="0"/>
              <a:t> </a:t>
            </a:r>
            <a:r>
              <a:rPr lang="mr-IN" sz="3400" dirty="0" smtClean="0"/>
              <a:t>…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208298" y="2275609"/>
            <a:ext cx="3478502" cy="612648"/>
          </a:xfrm>
          <a:prstGeom prst="wedgeRectCallout">
            <a:avLst>
              <a:gd name="adj1" fmla="val -178729"/>
              <a:gd name="adj2" fmla="val 371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</a:t>
            </a:r>
            <a:r>
              <a:rPr lang="en-US" sz="2000" dirty="0" smtClean="0"/>
              <a:t>ariable S1 stores set of nodes reached in traversal</a:t>
            </a:r>
            <a:endParaRPr lang="en-US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5360698" y="3669405"/>
            <a:ext cx="3478502" cy="612648"/>
          </a:xfrm>
          <a:prstGeom prst="wedgeRectCallout">
            <a:avLst>
              <a:gd name="adj1" fmla="val -138523"/>
              <a:gd name="adj2" fmla="val 674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set variable used in subsequent traversal</a:t>
            </a:r>
            <a:endParaRPr lang="en-US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5208298" y="3669405"/>
            <a:ext cx="3630902" cy="1053608"/>
          </a:xfrm>
          <a:prstGeom prst="wedgeRectCallout">
            <a:avLst>
              <a:gd name="adj1" fmla="val -131587"/>
              <a:gd name="adj2" fmla="val 1589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S1 used in subsequent traversals (query chaining)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4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Primitives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Are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If-then-else, case constructs</a:t>
            </a:r>
          </a:p>
          <a:p>
            <a:pPr lvl="1"/>
            <a:r>
              <a:rPr lang="en-US" dirty="0" smtClean="0"/>
              <a:t>Supported by all QLs in some way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Loops (until condition is satisfied)</a:t>
            </a:r>
          </a:p>
          <a:p>
            <a:pPr lvl="1"/>
            <a:r>
              <a:rPr lang="en-US" dirty="0" smtClean="0"/>
              <a:t>Explicitly </a:t>
            </a:r>
            <a:r>
              <a:rPr lang="en-US" dirty="0"/>
              <a:t>supported in Gremlin and </a:t>
            </a:r>
            <a:r>
              <a:rPr lang="en-US" dirty="0" smtClean="0"/>
              <a:t>GSQL</a:t>
            </a:r>
          </a:p>
          <a:p>
            <a:pPr lvl="1"/>
            <a:r>
              <a:rPr lang="en-US" dirty="0" smtClean="0"/>
              <a:t>Necessary to program iterative algorithms like PageRank, recommender systems, shortest-path, etc. </a:t>
            </a:r>
          </a:p>
          <a:p>
            <a:pPr lvl="1"/>
            <a:r>
              <a:rPr lang="en-US" dirty="0" smtClean="0"/>
              <a:t>Can be used to program match of </a:t>
            </a:r>
            <a:r>
              <a:rPr lang="en-US" dirty="0" err="1" smtClean="0"/>
              <a:t>Kleene</a:t>
            </a:r>
            <a:r>
              <a:rPr lang="en-US" dirty="0" smtClean="0"/>
              <a:t>-starred path expressions under various semantics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2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in GSQL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8" y="1600200"/>
            <a:ext cx="8544092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CREATE QUERY </a:t>
            </a:r>
            <a:r>
              <a:rPr lang="en-US" dirty="0" err="1"/>
              <a:t>pageRank</a:t>
            </a:r>
            <a:r>
              <a:rPr lang="en-US" dirty="0"/>
              <a:t> (float </a:t>
            </a:r>
            <a:r>
              <a:rPr lang="en-US" dirty="0" err="1"/>
              <a:t>maxChange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maxIteration</a:t>
            </a:r>
            <a:r>
              <a:rPr lang="en-US" dirty="0"/>
              <a:t>, float </a:t>
            </a:r>
            <a:r>
              <a:rPr lang="en-US" dirty="0" err="1"/>
              <a:t>dampingFactor</a:t>
            </a:r>
            <a:r>
              <a:rPr lang="en-US" dirty="0" smtClean="0"/>
              <a:t>) {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MaxAccum</a:t>
            </a:r>
            <a:r>
              <a:rPr lang="en-US" dirty="0"/>
              <a:t>&lt;float&gt; @@</a:t>
            </a:r>
            <a:r>
              <a:rPr lang="en-US" dirty="0" err="1"/>
              <a:t>maxDifference</a:t>
            </a:r>
            <a:r>
              <a:rPr lang="en-US" dirty="0"/>
              <a:t> = 9999; </a:t>
            </a:r>
            <a:r>
              <a:rPr lang="en-US" dirty="0" smtClean="0"/>
              <a:t> // max </a:t>
            </a:r>
            <a:r>
              <a:rPr lang="en-US" dirty="0"/>
              <a:t>score change in an iteration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SumAccum</a:t>
            </a:r>
            <a:r>
              <a:rPr lang="en-US" dirty="0"/>
              <a:t>&lt;float&gt; @</a:t>
            </a:r>
            <a:r>
              <a:rPr lang="en-US" dirty="0" err="1"/>
              <a:t>received_score</a:t>
            </a:r>
            <a:r>
              <a:rPr lang="en-US" dirty="0"/>
              <a:t> = 0; </a:t>
            </a:r>
            <a:r>
              <a:rPr lang="en-US" dirty="0" smtClean="0"/>
              <a:t>          // sum </a:t>
            </a:r>
            <a:r>
              <a:rPr lang="en-US" dirty="0"/>
              <a:t>of </a:t>
            </a:r>
            <a:r>
              <a:rPr lang="en-US" dirty="0" smtClean="0"/>
              <a:t>scores received </a:t>
            </a:r>
            <a:r>
              <a:rPr lang="en-US" dirty="0"/>
              <a:t>from neighbors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SumAccum</a:t>
            </a:r>
            <a:r>
              <a:rPr lang="en-US" dirty="0"/>
              <a:t>&lt;float&gt; @score = 1;   </a:t>
            </a:r>
            <a:r>
              <a:rPr lang="en-US" dirty="0" smtClean="0"/>
              <a:t>                          // initial </a:t>
            </a:r>
            <a:r>
              <a:rPr lang="en-US" dirty="0"/>
              <a:t>score for every vertex is 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AllV</a:t>
            </a:r>
            <a:r>
              <a:rPr lang="en-US" dirty="0"/>
              <a:t> = {Page.*};   </a:t>
            </a:r>
            <a:r>
              <a:rPr lang="en-US" dirty="0" smtClean="0"/>
              <a:t>                                                      // start </a:t>
            </a:r>
            <a:r>
              <a:rPr lang="en-US" dirty="0"/>
              <a:t>with all vertices of type Page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WHILE</a:t>
            </a:r>
            <a:r>
              <a:rPr lang="en-US" dirty="0"/>
              <a:t> @@</a:t>
            </a:r>
            <a:r>
              <a:rPr lang="en-US" dirty="0" err="1"/>
              <a:t>maxDifference</a:t>
            </a:r>
            <a:r>
              <a:rPr lang="en-US" dirty="0"/>
              <a:t> &gt; </a:t>
            </a:r>
            <a:r>
              <a:rPr lang="en-US" dirty="0" err="1"/>
              <a:t>maxChange</a:t>
            </a:r>
            <a:r>
              <a:rPr lang="en-US" dirty="0"/>
              <a:t> </a:t>
            </a:r>
            <a:r>
              <a:rPr lang="en-US" b="1" dirty="0"/>
              <a:t>LIMIT</a:t>
            </a:r>
            <a:r>
              <a:rPr lang="en-US" dirty="0"/>
              <a:t> </a:t>
            </a:r>
            <a:r>
              <a:rPr lang="en-US" dirty="0" err="1"/>
              <a:t>maxIteration</a:t>
            </a:r>
            <a:r>
              <a:rPr lang="en-US" dirty="0"/>
              <a:t> </a:t>
            </a:r>
            <a:r>
              <a:rPr lang="en-US" b="1" dirty="0"/>
              <a:t>DO</a:t>
            </a:r>
          </a:p>
          <a:p>
            <a:pPr marL="0" indent="0">
              <a:buNone/>
            </a:pPr>
            <a:r>
              <a:rPr lang="en-US" dirty="0"/>
              <a:t>    @@</a:t>
            </a:r>
            <a:r>
              <a:rPr lang="en-US" dirty="0" err="1"/>
              <a:t>maxDifference</a:t>
            </a:r>
            <a:r>
              <a:rPr lang="en-US" dirty="0"/>
              <a:t> = 0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S= </a:t>
            </a:r>
            <a:r>
              <a:rPr lang="en-US" b="1" dirty="0" smtClean="0"/>
              <a:t>SELECT</a:t>
            </a:r>
            <a:r>
              <a:rPr lang="en-US" dirty="0" smtClean="0"/>
              <a:t>             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AllV</a:t>
            </a:r>
            <a:r>
              <a:rPr lang="en-US" dirty="0" err="1"/>
              <a:t>:</a:t>
            </a:r>
            <a:r>
              <a:rPr lang="en-US" dirty="0" err="1" smtClean="0"/>
              <a:t>s</a:t>
            </a:r>
            <a:r>
              <a:rPr lang="en-US" dirty="0" smtClean="0"/>
              <a:t> -</a:t>
            </a:r>
            <a:r>
              <a:rPr lang="en-US" dirty="0"/>
              <a:t>(</a:t>
            </a:r>
            <a:r>
              <a:rPr lang="en-US" dirty="0" err="1"/>
              <a:t>Linkto</a:t>
            </a:r>
            <a:r>
              <a:rPr lang="en-US" dirty="0"/>
              <a:t>)-</a:t>
            </a:r>
            <a:r>
              <a:rPr lang="en-US" dirty="0" smtClean="0"/>
              <a:t>&gt; :</a:t>
            </a:r>
            <a:r>
              <a:rPr lang="en-US" dirty="0"/>
              <a:t>t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/>
              <a:t>ACCUM</a:t>
            </a:r>
            <a:r>
              <a:rPr lang="en-US" dirty="0"/>
              <a:t> </a:t>
            </a:r>
            <a:r>
              <a:rPr lang="en-US" dirty="0" smtClean="0"/>
              <a:t>            t</a:t>
            </a:r>
            <a:r>
              <a:rPr lang="en-US" dirty="0"/>
              <a:t>.@</a:t>
            </a:r>
            <a:r>
              <a:rPr lang="en-US" dirty="0" err="1"/>
              <a:t>received_score</a:t>
            </a:r>
            <a:r>
              <a:rPr lang="en-US" dirty="0"/>
              <a:t> += </a:t>
            </a:r>
            <a:r>
              <a:rPr lang="en-US" dirty="0" err="1"/>
              <a:t>s.@score</a:t>
            </a:r>
            <a:r>
              <a:rPr lang="en-US" dirty="0"/>
              <a:t>/</a:t>
            </a:r>
            <a:r>
              <a:rPr lang="en-US" dirty="0" err="1"/>
              <a:t>s.outdegree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/>
              <a:t>POST-ACCUM </a:t>
            </a:r>
            <a:r>
              <a:rPr lang="en-US" b="1" dirty="0" smtClean="0"/>
              <a:t> </a:t>
            </a:r>
            <a:r>
              <a:rPr lang="en-US" dirty="0" err="1" smtClean="0"/>
              <a:t>s</a:t>
            </a:r>
            <a:r>
              <a:rPr lang="en-US" dirty="0" err="1"/>
              <a:t>.@score</a:t>
            </a:r>
            <a:r>
              <a:rPr lang="en-US" dirty="0"/>
              <a:t> = </a:t>
            </a:r>
            <a:r>
              <a:rPr lang="en-US" dirty="0" smtClean="0"/>
              <a:t>1-dampingFactor </a:t>
            </a:r>
            <a:r>
              <a:rPr lang="en-US" dirty="0"/>
              <a:t>+ </a:t>
            </a:r>
            <a:r>
              <a:rPr lang="en-US" dirty="0" err="1" smtClean="0"/>
              <a:t>dampingFactor</a:t>
            </a:r>
            <a:r>
              <a:rPr lang="en-US" dirty="0" smtClean="0"/>
              <a:t> </a:t>
            </a:r>
            <a:r>
              <a:rPr lang="en-US" dirty="0"/>
              <a:t>* s.@</a:t>
            </a:r>
            <a:r>
              <a:rPr lang="en-US" dirty="0" err="1"/>
              <a:t>received_score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smtClean="0"/>
              <a:t>                s</a:t>
            </a:r>
            <a:r>
              <a:rPr lang="en-US" dirty="0"/>
              <a:t>.@</a:t>
            </a:r>
            <a:r>
              <a:rPr lang="en-US" dirty="0" err="1"/>
              <a:t>received_score</a:t>
            </a:r>
            <a:r>
              <a:rPr lang="en-US" dirty="0"/>
              <a:t> = 0,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smtClean="0"/>
              <a:t>                @</a:t>
            </a:r>
            <a:r>
              <a:rPr lang="en-US" dirty="0"/>
              <a:t>@</a:t>
            </a:r>
            <a:r>
              <a:rPr lang="en-US" dirty="0" err="1"/>
              <a:t>maxDifference</a:t>
            </a:r>
            <a:r>
              <a:rPr lang="en-US" dirty="0"/>
              <a:t> +=   abs(</a:t>
            </a:r>
            <a:r>
              <a:rPr lang="en-US" dirty="0" err="1"/>
              <a:t>s.@score</a:t>
            </a:r>
            <a:r>
              <a:rPr lang="en-US" dirty="0"/>
              <a:t> - </a:t>
            </a:r>
            <a:r>
              <a:rPr lang="en-US" dirty="0" err="1"/>
              <a:t>s.@score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END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Low-level, </a:t>
            </a:r>
            <a:r>
              <a:rPr lang="en-US" dirty="0" err="1" smtClean="0"/>
              <a:t>NoSQL</a:t>
            </a:r>
            <a:r>
              <a:rPr lang="en-US" dirty="0" smtClean="0"/>
              <a:t>-style Programming for </a:t>
            </a:r>
            <a:br>
              <a:rPr lang="en-US" dirty="0" smtClean="0"/>
            </a:br>
            <a:r>
              <a:rPr lang="en-US" dirty="0" smtClean="0"/>
              <a:t>Parallel Graph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6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Think-Like-a-Vertex (TLAV) </a:t>
            </a:r>
            <a:br>
              <a:rPr lang="en-US" dirty="0" smtClean="0"/>
            </a:br>
            <a:r>
              <a:rPr lang="en-US" dirty="0" smtClean="0"/>
              <a:t>aka Vertex-Centric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Parallel computing abstraction</a:t>
            </a:r>
          </a:p>
          <a:p>
            <a:endParaRPr lang="en-US" dirty="0" smtClean="0"/>
          </a:p>
          <a:p>
            <a:r>
              <a:rPr lang="en-US" dirty="0" smtClean="0"/>
              <a:t>Conceptually, each vertex is a processor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ertices execute a vertex program in parallel</a:t>
            </a:r>
          </a:p>
          <a:p>
            <a:endParaRPr lang="en-US" dirty="0"/>
          </a:p>
          <a:p>
            <a:r>
              <a:rPr lang="en-US" dirty="0" smtClean="0"/>
              <a:t>Instances of vertex programs communicate via messages to neighbors</a:t>
            </a:r>
          </a:p>
          <a:p>
            <a:endParaRPr lang="en-US" dirty="0"/>
          </a:p>
          <a:p>
            <a:r>
              <a:rPr lang="en-US" dirty="0" smtClean="0"/>
              <a:t>Vertices typically execute in lockstep (via synchronization barriers)</a:t>
            </a:r>
          </a:p>
        </p:txBody>
      </p:sp>
    </p:spTree>
    <p:extLst>
      <p:ext uri="{BB962C8B-B14F-4D97-AF65-F5344CB8AC3E}">
        <p14:creationId xmlns:p14="http://schemas.microsoft.com/office/powerpoint/2010/main" val="79741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Pregel: A TLAV Programming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Bulk-synchronous parallel </a:t>
            </a:r>
            <a:r>
              <a:rPr lang="en-US" dirty="0" smtClean="0"/>
              <a:t>computing abstraction</a:t>
            </a:r>
          </a:p>
          <a:p>
            <a:endParaRPr lang="en-US" dirty="0"/>
          </a:p>
          <a:p>
            <a:r>
              <a:rPr lang="en-US" dirty="0" smtClean="0"/>
              <a:t>Introduced by Pregel System (</a:t>
            </a:r>
            <a:r>
              <a:rPr lang="en-US" dirty="0"/>
              <a:t>G</a:t>
            </a:r>
            <a:r>
              <a:rPr lang="en-US" dirty="0" smtClean="0"/>
              <a:t>oogle)</a:t>
            </a:r>
          </a:p>
          <a:p>
            <a:r>
              <a:rPr lang="en-US" dirty="0" smtClean="0"/>
              <a:t>Supported in open-source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Giraph (Apache), </a:t>
            </a:r>
            <a:r>
              <a:rPr lang="en-US" dirty="0" err="1" smtClean="0"/>
              <a:t>GraphX</a:t>
            </a:r>
            <a:r>
              <a:rPr lang="en-US" dirty="0" smtClean="0"/>
              <a:t> (Apache Spark)</a:t>
            </a:r>
          </a:p>
          <a:p>
            <a:pPr lvl="1"/>
            <a:endParaRPr lang="en-US" dirty="0"/>
          </a:p>
          <a:p>
            <a:r>
              <a:rPr lang="en-US" dirty="0" smtClean="0"/>
              <a:t>Pregel program </a:t>
            </a:r>
            <a:r>
              <a:rPr lang="en-US" dirty="0"/>
              <a:t>executes in </a:t>
            </a:r>
            <a:r>
              <a:rPr lang="en-US" dirty="0" smtClean="0"/>
              <a:t>lockstep a </a:t>
            </a:r>
            <a:r>
              <a:rPr lang="en-US" dirty="0"/>
              <a:t>series of </a:t>
            </a:r>
            <a:r>
              <a:rPr lang="en-US" dirty="0" err="1" smtClean="0"/>
              <a:t>supersteps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During each </a:t>
            </a:r>
            <a:r>
              <a:rPr lang="en-US" dirty="0" err="1" smtClean="0"/>
              <a:t>superstep</a:t>
            </a:r>
            <a:r>
              <a:rPr lang="en-US" dirty="0" smtClean="0"/>
              <a:t>, vertices (in parallel)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inbound messages </a:t>
            </a:r>
            <a:r>
              <a:rPr lang="en-US" dirty="0" smtClean="0"/>
              <a:t>sent in </a:t>
            </a:r>
            <a:r>
              <a:rPr lang="en-US" dirty="0"/>
              <a:t>previous </a:t>
            </a:r>
            <a:r>
              <a:rPr lang="en-US" dirty="0" err="1" smtClean="0"/>
              <a:t>superstep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compute </a:t>
            </a:r>
            <a:r>
              <a:rPr lang="en-US" dirty="0"/>
              <a:t>a new value for the </a:t>
            </a:r>
            <a:r>
              <a:rPr lang="en-US" dirty="0" smtClean="0"/>
              <a:t>vertex data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send messages to neighboring </a:t>
            </a:r>
            <a:r>
              <a:rPr lang="en-US" dirty="0" smtClean="0"/>
              <a:t>vertices (received in next </a:t>
            </a:r>
            <a:r>
              <a:rPr lang="en-US" dirty="0" err="1" smtClean="0"/>
              <a:t>superstep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Gather-Apply-Scatter (GAS)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630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somorphic with Pregel when vertices evaluate in lockstep</a:t>
            </a:r>
          </a:p>
          <a:p>
            <a:r>
              <a:rPr lang="en-US" dirty="0" smtClean="0"/>
              <a:t>Also supports asynchronous evaluation</a:t>
            </a:r>
          </a:p>
          <a:p>
            <a:endParaRPr lang="en-US" dirty="0" smtClean="0"/>
          </a:p>
          <a:p>
            <a:r>
              <a:rPr lang="en-US" dirty="0" smtClean="0"/>
              <a:t>Introduced by GraphLab system (an open-source project)</a:t>
            </a:r>
          </a:p>
          <a:p>
            <a:endParaRPr lang="en-US" dirty="0" smtClean="0"/>
          </a:p>
          <a:p>
            <a:r>
              <a:rPr lang="en-US" dirty="0" smtClean="0"/>
              <a:t>Each vertex program step is organized in three phases:</a:t>
            </a:r>
          </a:p>
          <a:p>
            <a:pPr lvl="1"/>
            <a:r>
              <a:rPr lang="en-US" b="1" dirty="0" smtClean="0"/>
              <a:t>Gather</a:t>
            </a:r>
            <a:r>
              <a:rPr lang="en-US" dirty="0" smtClean="0"/>
              <a:t>: may </a:t>
            </a:r>
            <a:r>
              <a:rPr lang="en-US" dirty="0"/>
              <a:t>directly </a:t>
            </a:r>
            <a:r>
              <a:rPr lang="en-US" dirty="0" smtClean="0"/>
              <a:t>access information from its one-hop neighborhood, aggregating it with user-defined function</a:t>
            </a:r>
          </a:p>
          <a:p>
            <a:pPr lvl="1"/>
            <a:r>
              <a:rPr lang="en-US" b="1" dirty="0" smtClean="0"/>
              <a:t>Apply</a:t>
            </a:r>
            <a:r>
              <a:rPr lang="en-US" dirty="0" smtClean="0"/>
              <a:t>: vertex value is updated by incorporating this sum</a:t>
            </a:r>
          </a:p>
          <a:p>
            <a:pPr lvl="1"/>
            <a:r>
              <a:rPr lang="en-US" b="1" dirty="0" smtClean="0"/>
              <a:t>Scatter</a:t>
            </a:r>
            <a:r>
              <a:rPr lang="en-US" dirty="0" smtClean="0"/>
              <a:t>: neighborhood values updated using result of apply phase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Communication abstraction: shared memory, not messaging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06" y="2794241"/>
            <a:ext cx="6647933" cy="1478656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9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672" y="2794242"/>
            <a:ext cx="6117405" cy="147732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[5, 10, 3],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[21, 2, 15, 6],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[4, {lo: 3, exp: 4, hi: 7}, 2, 13, 6]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73055" y="2810280"/>
            <a:ext cx="2139462" cy="39174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Arbitrary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compositions of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array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, bag,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tuple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/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itchFamily="34" charset="0"/>
              <a:buChar char="•"/>
            </a:pP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2"/>
            <a:ext cx="9144000" cy="10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SQL++ Data 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Model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5436" y="2791613"/>
            <a:ext cx="2093391" cy="39381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fr-FR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4465" y="1076499"/>
            <a:ext cx="7970761" cy="18058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marL="542925"/>
            <a:r>
              <a:rPr lang="fr-FR" sz="2400" dirty="0" err="1" smtClean="0">
                <a:latin typeface="Calibri Light"/>
                <a:cs typeface="Calibri Light"/>
              </a:rPr>
              <a:t>Extend</a:t>
            </a:r>
            <a:r>
              <a:rPr lang="fr-FR" sz="2400" dirty="0" smtClean="0">
                <a:latin typeface="Calibri Light"/>
                <a:cs typeface="Calibri Light"/>
              </a:rPr>
              <a:t> SQL </a:t>
            </a:r>
            <a:r>
              <a:rPr lang="fr-FR" sz="2400" dirty="0" err="1" smtClean="0">
                <a:latin typeface="Calibri Light"/>
                <a:cs typeface="Calibri Light"/>
              </a:rPr>
              <a:t>with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arrays</a:t>
            </a:r>
            <a:r>
              <a:rPr lang="fr-FR" sz="2400" dirty="0" smtClean="0">
                <a:latin typeface="Calibri Light"/>
                <a:cs typeface="Calibri Light"/>
              </a:rPr>
              <a:t> + </a:t>
            </a:r>
            <a:r>
              <a:rPr lang="fr-FR" sz="2400" dirty="0" err="1" smtClean="0">
                <a:latin typeface="Calibri Light"/>
                <a:cs typeface="Calibri Light"/>
              </a:rPr>
              <a:t>nesting</a:t>
            </a:r>
            <a:r>
              <a:rPr lang="fr-FR" sz="2400" dirty="0" smtClean="0">
                <a:latin typeface="Calibri Light"/>
                <a:cs typeface="Calibri Light"/>
              </a:rPr>
              <a:t> + </a:t>
            </a:r>
            <a:r>
              <a:rPr lang="fr-FR" sz="2400" dirty="0" err="1" smtClean="0">
                <a:latin typeface="Calibri Light"/>
                <a:cs typeface="Calibri Light"/>
              </a:rPr>
              <a:t>heterogeneity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</a:p>
          <a:p>
            <a:pPr marL="542925">
              <a:buNone/>
            </a:pPr>
            <a:r>
              <a:rPr lang="fr-FR" sz="2400" dirty="0" smtClean="0">
                <a:latin typeface="Calibri Light"/>
                <a:cs typeface="Calibri Light"/>
              </a:rPr>
              <a:t>	+ permissive structures</a:t>
            </a:r>
            <a:endParaRPr lang="en-US" sz="2400" dirty="0" smtClean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59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Refinement of </a:t>
            </a:r>
            <a:r>
              <a:rPr lang="en-US" smtClean="0"/>
              <a:t>GAS abstraction </a:t>
            </a:r>
            <a:r>
              <a:rPr lang="en-US" dirty="0" smtClean="0"/>
              <a:t>to process </a:t>
            </a:r>
            <a:r>
              <a:rPr lang="en-US" b="1" i="1" dirty="0" smtClean="0"/>
              <a:t>edges</a:t>
            </a:r>
            <a:r>
              <a:rPr lang="en-US" dirty="0" smtClean="0"/>
              <a:t> in parallel</a:t>
            </a:r>
          </a:p>
          <a:p>
            <a:pPr lvl="1"/>
            <a:r>
              <a:rPr lang="en-US" dirty="0" smtClean="0"/>
              <a:t>for load balancing in presence of high-degree vertices</a:t>
            </a:r>
          </a:p>
          <a:p>
            <a:endParaRPr lang="en-US" dirty="0" smtClean="0"/>
          </a:p>
          <a:p>
            <a:r>
              <a:rPr lang="en-US" dirty="0" smtClean="0"/>
              <a:t>Gather phase executes a function that maps over edges</a:t>
            </a:r>
          </a:p>
          <a:p>
            <a:endParaRPr lang="en-US" dirty="0" smtClean="0"/>
          </a:p>
          <a:p>
            <a:r>
              <a:rPr lang="en-US" dirty="0" smtClean="0"/>
              <a:t>Results of edge map are reduced by a user-defined Sum function</a:t>
            </a:r>
          </a:p>
          <a:p>
            <a:endParaRPr lang="en-US" dirty="0" smtClean="0"/>
          </a:p>
          <a:p>
            <a:r>
              <a:rPr lang="en-US" dirty="0" smtClean="0"/>
              <a:t>Apply phase uses the reduced result</a:t>
            </a:r>
          </a:p>
          <a:p>
            <a:endParaRPr lang="en-US" dirty="0"/>
          </a:p>
          <a:p>
            <a:r>
              <a:rPr lang="en-US" dirty="0" smtClean="0"/>
              <a:t>Only edges incident on </a:t>
            </a:r>
            <a:r>
              <a:rPr lang="en-US" i="1" dirty="0" smtClean="0"/>
              <a:t>active vertices</a:t>
            </a:r>
            <a:r>
              <a:rPr lang="en-US" dirty="0" smtClean="0"/>
              <a:t> work. </a:t>
            </a:r>
            <a:endParaRPr lang="en-US" dirty="0"/>
          </a:p>
          <a:p>
            <a:pPr lvl="1"/>
            <a:r>
              <a:rPr lang="en-US" dirty="0" smtClean="0"/>
              <a:t>Vertices can be explicitly activated during scatter phase.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GSQL’s Edge-Map/Vertex-Reduce (EM/VR)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Extends </a:t>
            </a:r>
            <a:r>
              <a:rPr lang="en-US" dirty="0" err="1" smtClean="0"/>
              <a:t>PowerGraph</a:t>
            </a:r>
            <a:r>
              <a:rPr lang="en-US" dirty="0" smtClean="0"/>
              <a:t> for flexibility </a:t>
            </a:r>
            <a:endParaRPr lang="en-US" dirty="0"/>
          </a:p>
          <a:p>
            <a:pPr lvl="1"/>
            <a:r>
              <a:rPr lang="en-US" dirty="0" smtClean="0"/>
              <a:t>user can define </a:t>
            </a:r>
            <a:r>
              <a:rPr lang="en-US" i="1" dirty="0" smtClean="0"/>
              <a:t>multiple</a:t>
            </a:r>
            <a:r>
              <a:rPr lang="en-US" dirty="0" smtClean="0"/>
              <a:t> independent reducers via accumulators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ccums</a:t>
            </a:r>
            <a:r>
              <a:rPr lang="en-US" dirty="0" smtClean="0"/>
              <a:t> can </a:t>
            </a:r>
            <a:r>
              <a:rPr lang="en-US" i="1" dirty="0"/>
              <a:t>be local or </a:t>
            </a:r>
            <a:r>
              <a:rPr lang="en-US" i="1" dirty="0" smtClean="0"/>
              <a:t>global</a:t>
            </a:r>
          </a:p>
          <a:p>
            <a:pPr lvl="1"/>
            <a:r>
              <a:rPr lang="en-US" dirty="0" err="1" smtClean="0"/>
              <a:t>accums</a:t>
            </a:r>
            <a:r>
              <a:rPr lang="en-US" dirty="0" smtClean="0"/>
              <a:t> are </a:t>
            </a:r>
            <a:r>
              <a:rPr lang="en-US" i="1" dirty="0" smtClean="0"/>
              <a:t>first-class citizens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ersist across steps, can be mentioned by future steps</a:t>
            </a:r>
          </a:p>
          <a:p>
            <a:pPr lvl="1"/>
            <a:r>
              <a:rPr lang="en-US" dirty="0" smtClean="0"/>
              <a:t>parallel map over edges generates </a:t>
            </a:r>
            <a:r>
              <a:rPr lang="en-US" dirty="0" err="1" smtClean="0"/>
              <a:t>accum</a:t>
            </a:r>
            <a:r>
              <a:rPr lang="en-US" dirty="0" smtClean="0"/>
              <a:t> inputs</a:t>
            </a:r>
          </a:p>
          <a:p>
            <a:pPr lvl="1"/>
            <a:r>
              <a:rPr lang="en-US" dirty="0" smtClean="0"/>
              <a:t>reduce phase updates each </a:t>
            </a:r>
            <a:r>
              <a:rPr lang="en-US" dirty="0" err="1" smtClean="0"/>
              <a:t>accum</a:t>
            </a:r>
            <a:r>
              <a:rPr lang="en-US" dirty="0" smtClean="0"/>
              <a:t> value by aggregating all inputs into it </a:t>
            </a:r>
          </a:p>
        </p:txBody>
      </p:sp>
    </p:spTree>
    <p:extLst>
      <p:ext uri="{BB962C8B-B14F-4D97-AF65-F5344CB8AC3E}">
        <p14:creationId xmlns:p14="http://schemas.microsoft.com/office/powerpoint/2010/main" val="36872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4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GSQL As High-level</a:t>
            </a:r>
            <a:r>
              <a:rPr lang="en-US" dirty="0"/>
              <a:t> </a:t>
            </a:r>
            <a:r>
              <a:rPr lang="en-US" dirty="0" smtClean="0"/>
              <a:t>EM/VR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0" y="1456641"/>
            <a:ext cx="8227391" cy="500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/>
              <a:t>SumAccum</a:t>
            </a:r>
            <a:r>
              <a:rPr lang="en-US" sz="2200" dirty="0" smtClean="0"/>
              <a:t>&lt;</a:t>
            </a:r>
            <a:r>
              <a:rPr lang="en-US" sz="2200" b="1" dirty="0"/>
              <a:t>f</a:t>
            </a:r>
            <a:r>
              <a:rPr lang="en-US" sz="2200" b="1" dirty="0" smtClean="0"/>
              <a:t>loat</a:t>
            </a:r>
            <a:r>
              <a:rPr lang="en-US" sz="2200" dirty="0" smtClean="0"/>
              <a:t>&gt; @</a:t>
            </a:r>
            <a:r>
              <a:rPr lang="en-US" sz="2200" dirty="0" err="1" smtClean="0"/>
              <a:t>cSales</a:t>
            </a:r>
            <a:r>
              <a:rPr lang="en-US" sz="2200" dirty="0" smtClean="0"/>
              <a:t>, @</a:t>
            </a:r>
            <a:r>
              <a:rPr lang="en-US" sz="2200" dirty="0" err="1" smtClean="0"/>
              <a:t>pSales</a:t>
            </a:r>
            <a:r>
              <a:rPr lang="en-US" sz="2200" dirty="0" smtClean="0"/>
              <a:t>;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SELECT</a:t>
            </a:r>
            <a:r>
              <a:rPr lang="en-US" sz="2200" dirty="0" smtClean="0"/>
              <a:t>     </a:t>
            </a:r>
            <a:r>
              <a:rPr lang="en-US" sz="2200" dirty="0"/>
              <a:t>p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FROM</a:t>
            </a:r>
            <a:r>
              <a:rPr lang="en-US" sz="2200" dirty="0" smtClean="0"/>
              <a:t>      </a:t>
            </a:r>
            <a:r>
              <a:rPr lang="en-US" sz="2200" dirty="0" err="1" smtClean="0"/>
              <a:t>Customer:c</a:t>
            </a:r>
            <a:r>
              <a:rPr lang="en-US" sz="2200" dirty="0" smtClean="0"/>
              <a:t> -(</a:t>
            </a:r>
            <a:r>
              <a:rPr lang="en-US" sz="2200" dirty="0" err="1" smtClean="0"/>
              <a:t>Bought:b</a:t>
            </a:r>
            <a:r>
              <a:rPr lang="en-US" sz="2200" dirty="0" smtClean="0"/>
              <a:t>&gt;)- </a:t>
            </a:r>
            <a:r>
              <a:rPr lang="en-US" sz="2200" dirty="0" err="1" smtClean="0"/>
              <a:t>Product:p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ACCUM</a:t>
            </a:r>
            <a:r>
              <a:rPr lang="en-US" sz="2200" dirty="0" smtClean="0"/>
              <a:t>   </a:t>
            </a:r>
            <a:r>
              <a:rPr lang="en-US" sz="2200" b="1" dirty="0" smtClean="0"/>
              <a:t>float</a:t>
            </a:r>
            <a:r>
              <a:rPr lang="en-US" sz="2200" dirty="0" smtClean="0"/>
              <a:t>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 = </a:t>
            </a:r>
            <a:r>
              <a:rPr lang="en-US" sz="2200" dirty="0" err="1"/>
              <a:t>b.quantity</a:t>
            </a:r>
            <a:r>
              <a:rPr lang="en-US" sz="2200" dirty="0"/>
              <a:t>*(1-b.discount)*</a:t>
            </a:r>
            <a:r>
              <a:rPr lang="en-US" sz="2200" dirty="0" err="1" smtClean="0"/>
              <a:t>p.price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c.@</a:t>
            </a:r>
            <a:r>
              <a:rPr lang="en-US" sz="2200" dirty="0" err="1" smtClean="0"/>
              <a:t>cSales</a:t>
            </a:r>
            <a:r>
              <a:rPr lang="en-US" sz="2200" dirty="0" smtClean="0"/>
              <a:t> += </a:t>
            </a:r>
            <a:r>
              <a:rPr lang="en-US" sz="2200" dirty="0" err="1" smtClean="0"/>
              <a:t>thisSalesRevenue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p.@</a:t>
            </a:r>
            <a:r>
              <a:rPr lang="en-US" sz="2200" dirty="0" err="1" smtClean="0"/>
              <a:t>pSales</a:t>
            </a:r>
            <a:r>
              <a:rPr lang="en-US" sz="2200" dirty="0" smtClean="0"/>
              <a:t> += </a:t>
            </a:r>
            <a:r>
              <a:rPr lang="en-US" sz="2200" dirty="0" err="1" smtClean="0"/>
              <a:t>thisSalesRevenue</a:t>
            </a:r>
            <a:r>
              <a:rPr lang="en-US" sz="2200" dirty="0"/>
              <a:t>;</a:t>
            </a:r>
            <a:endParaRPr lang="en-US" sz="2200" dirty="0" smtClean="0"/>
          </a:p>
        </p:txBody>
      </p:sp>
      <p:sp>
        <p:nvSpPr>
          <p:cNvPr id="8" name="Rectangular Callout 7"/>
          <p:cNvSpPr/>
          <p:nvPr/>
        </p:nvSpPr>
        <p:spPr>
          <a:xfrm>
            <a:off x="4937688" y="2000012"/>
            <a:ext cx="3995817" cy="739677"/>
          </a:xfrm>
          <a:prstGeom prst="wedgeRectCallout">
            <a:avLst>
              <a:gd name="adj1" fmla="val -71756"/>
              <a:gd name="adj2" fmla="val -53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r>
              <a:rPr lang="en-US" sz="2000" b="1" dirty="0" smtClean="0"/>
              <a:t>ocal </a:t>
            </a:r>
            <a:r>
              <a:rPr lang="en-US" sz="2000" b="1" dirty="0" err="1" smtClean="0"/>
              <a:t>accums</a:t>
            </a:r>
            <a:r>
              <a:rPr lang="en-US" sz="2000" b="1" dirty="0"/>
              <a:t> </a:t>
            </a:r>
            <a:r>
              <a:rPr lang="en-US" sz="2000" b="1" dirty="0" smtClean="0"/>
              <a:t>implement two independent reducers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4909147" y="2945618"/>
            <a:ext cx="4067171" cy="739677"/>
          </a:xfrm>
          <a:prstGeom prst="wedgeRectCallout">
            <a:avLst>
              <a:gd name="adj1" fmla="val -89440"/>
              <a:gd name="adj2" fmla="val 872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FROM clause filters edges undergoing map</a:t>
            </a:r>
            <a:endParaRPr lang="en-US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4918837" y="5780590"/>
            <a:ext cx="4067171" cy="739677"/>
          </a:xfrm>
          <a:prstGeom prst="wedgeRectCallout">
            <a:avLst>
              <a:gd name="adj1" fmla="val -90844"/>
              <a:gd name="adj2" fmla="val -1037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ACCUM clause executes per edge, generates </a:t>
            </a:r>
            <a:r>
              <a:rPr lang="en-US" sz="2000" b="1" dirty="0" err="1" smtClean="0"/>
              <a:t>accum</a:t>
            </a:r>
            <a:r>
              <a:rPr lang="en-US" sz="2000" b="1" dirty="0" smtClean="0"/>
              <a:t> inputs</a:t>
            </a:r>
            <a:endParaRPr lang="en-US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190632" y="2205941"/>
            <a:ext cx="4067171" cy="739677"/>
          </a:xfrm>
          <a:prstGeom prst="wedgeRectCallout">
            <a:avLst>
              <a:gd name="adj1" fmla="val -12916"/>
              <a:gd name="adj2" fmla="val 1261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SELECT clause specifies vertex to activate next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96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discussed representative high-level graph QLs </a:t>
            </a:r>
          </a:p>
          <a:p>
            <a:pPr lvl="1"/>
            <a:r>
              <a:rPr lang="en-US" dirty="0" smtClean="0"/>
              <a:t>from point of view of expressive power and semantics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e-emphasizing syntax</a:t>
            </a:r>
          </a:p>
          <a:p>
            <a:endParaRPr lang="en-US" dirty="0" smtClean="0"/>
          </a:p>
          <a:p>
            <a:r>
              <a:rPr lang="en-US" dirty="0" smtClean="0"/>
              <a:t>We have seen </a:t>
            </a:r>
            <a:r>
              <a:rPr lang="en-US" dirty="0" err="1" smtClean="0"/>
              <a:t>NoSQL</a:t>
            </a:r>
            <a:r>
              <a:rPr lang="en-US" dirty="0" smtClean="0"/>
              <a:t>-style low-level parallel graph programming abstractions</a:t>
            </a:r>
          </a:p>
          <a:p>
            <a:endParaRPr lang="en-US" dirty="0" smtClean="0"/>
          </a:p>
          <a:p>
            <a:r>
              <a:rPr lang="en-US" dirty="0" smtClean="0"/>
              <a:t>No need to choose between high-level and low-level (false choice claimed by prior </a:t>
            </a:r>
            <a:r>
              <a:rPr lang="en-US" dirty="0" err="1" smtClean="0"/>
              <a:t>NoSQL</a:t>
            </a:r>
            <a:r>
              <a:rPr lang="en-US" dirty="0" smtClean="0"/>
              <a:t>-related debates)</a:t>
            </a:r>
          </a:p>
          <a:p>
            <a:pPr lvl="1"/>
            <a:r>
              <a:rPr lang="en-US" dirty="0" smtClean="0"/>
              <a:t>Abstraction levels can be harmonized (as shown for GSQL)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64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Covered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3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Creating/modifying vertices and edges</a:t>
            </a:r>
          </a:p>
          <a:p>
            <a:pPr lvl="1"/>
            <a:r>
              <a:rPr lang="en-US" dirty="0"/>
              <a:t>As opposed to </a:t>
            </a:r>
            <a:r>
              <a:rPr lang="en-US" dirty="0" smtClean="0"/>
              <a:t>just returning tables of variable bindings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Non-scalar vertex and edge properties (these can be lists/arrays and other containers)</a:t>
            </a:r>
          </a:p>
          <a:p>
            <a:endParaRPr lang="en-US" dirty="0" smtClean="0"/>
          </a:p>
          <a:p>
            <a:r>
              <a:rPr lang="en-US" dirty="0" smtClean="0"/>
              <a:t>Behavior when a vertex/edge property does not exist (options are comprehensively laid out in Part A on hierarchical graph model)</a:t>
            </a:r>
          </a:p>
          <a:p>
            <a:endParaRPr lang="en-US" dirty="0" smtClean="0"/>
          </a:p>
          <a:p>
            <a:r>
              <a:rPr lang="en-US" dirty="0" smtClean="0"/>
              <a:t>Graph schemas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56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65" y="1076499"/>
            <a:ext cx="7970761" cy="1805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Calibri Light"/>
                <a:cs typeface="Calibri Light"/>
              </a:rPr>
              <a:t>Can </a:t>
            </a:r>
            <a:r>
              <a:rPr lang="fr-FR" sz="2400" dirty="0" err="1" smtClean="0">
                <a:latin typeface="Calibri Light"/>
                <a:cs typeface="Calibri Light"/>
              </a:rPr>
              <a:t>also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think</a:t>
            </a:r>
            <a:r>
              <a:rPr lang="fr-FR" sz="2400" dirty="0" smtClean="0">
                <a:latin typeface="Calibri Light"/>
                <a:cs typeface="Calibri Light"/>
              </a:rPr>
              <a:t> of as extension of </a:t>
            </a:r>
            <a:r>
              <a:rPr lang="fr-FR" sz="2400" b="1" dirty="0" smtClean="0">
                <a:latin typeface="Calibri Light"/>
                <a:cs typeface="Calibri Light"/>
              </a:rPr>
              <a:t>JSON</a:t>
            </a:r>
            <a:endParaRPr lang="en-US" sz="2400" dirty="0">
              <a:latin typeface="Calibri Light"/>
              <a:cs typeface="Calibri Light"/>
            </a:endParaRPr>
          </a:p>
          <a:p>
            <a:pPr marL="542925"/>
            <a:r>
              <a:rPr lang="fr-FR" sz="2400" dirty="0" smtClean="0">
                <a:latin typeface="Calibri Light"/>
                <a:cs typeface="Calibri Light"/>
              </a:rPr>
              <a:t>Use single </a:t>
            </a:r>
            <a:r>
              <a:rPr lang="fr-FR" sz="2400" dirty="0" err="1" smtClean="0">
                <a:latin typeface="Calibri Light"/>
                <a:cs typeface="Calibri Light"/>
              </a:rPr>
              <a:t>quotes</a:t>
            </a:r>
            <a:r>
              <a:rPr lang="fr-FR" sz="2400" dirty="0" smtClean="0">
                <a:latin typeface="Calibri Light"/>
                <a:cs typeface="Calibri Light"/>
              </a:rPr>
              <a:t> for </a:t>
            </a:r>
            <a:r>
              <a:rPr lang="fr-FR" sz="2400" dirty="0" err="1" smtClean="0">
                <a:latin typeface="Calibri Light"/>
                <a:cs typeface="Calibri Light"/>
              </a:rPr>
              <a:t>literals</a:t>
            </a:r>
            <a:endParaRPr lang="fr-FR" sz="2400" dirty="0" smtClean="0">
              <a:latin typeface="Calibri Light"/>
              <a:cs typeface="Calibri Light"/>
            </a:endParaRPr>
          </a:p>
          <a:p>
            <a:pPr marL="542925"/>
            <a:r>
              <a:rPr lang="fr-FR" sz="2400" dirty="0" err="1" smtClean="0">
                <a:latin typeface="Calibri Light"/>
                <a:cs typeface="Calibri Light"/>
              </a:rPr>
              <a:t>Extend</a:t>
            </a:r>
            <a:r>
              <a:rPr lang="fr-FR" sz="2400" dirty="0" smtClean="0">
                <a:latin typeface="Calibri Light"/>
                <a:cs typeface="Calibri Light"/>
              </a:rPr>
              <a:t> JSON </a:t>
            </a:r>
            <a:r>
              <a:rPr lang="fr-FR" sz="2400" dirty="0" err="1" smtClean="0">
                <a:latin typeface="Calibri Light"/>
                <a:cs typeface="Calibri Light"/>
              </a:rPr>
              <a:t>with</a:t>
            </a:r>
            <a:r>
              <a:rPr lang="fr-FR" sz="2400" dirty="0" smtClean="0">
                <a:latin typeface="Calibri Light"/>
                <a:cs typeface="Calibri Light"/>
              </a:rPr>
              <a:t> </a:t>
            </a:r>
            <a:r>
              <a:rPr lang="fr-FR" sz="2400" dirty="0" err="1" smtClean="0">
                <a:latin typeface="Calibri Light"/>
                <a:cs typeface="Calibri Light"/>
              </a:rPr>
              <a:t>bags</a:t>
            </a:r>
            <a:r>
              <a:rPr lang="fr-FR" sz="2400" dirty="0" smtClean="0">
                <a:latin typeface="Calibri Light"/>
                <a:cs typeface="Calibri Light"/>
              </a:rPr>
              <a:t> and </a:t>
            </a:r>
            <a:r>
              <a:rPr lang="fr-FR" sz="2400" dirty="0" err="1" smtClean="0">
                <a:latin typeface="Calibri Light"/>
                <a:cs typeface="Calibri Light"/>
              </a:rPr>
              <a:t>enriched</a:t>
            </a:r>
            <a:r>
              <a:rPr lang="fr-FR" sz="2400" dirty="0" smtClean="0">
                <a:latin typeface="Calibri Light"/>
                <a:cs typeface="Calibri Light"/>
              </a:rPr>
              <a:t> types</a:t>
            </a:r>
            <a:endParaRPr lang="en-US" sz="2400" dirty="0" smtClean="0"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48" y="2931543"/>
            <a:ext cx="6647933" cy="391180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9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858" y="2896816"/>
            <a:ext cx="6117405" cy="397031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'location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'Alpine',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'readings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'time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timestamp('2014-03-12T20:00:00'),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'ozone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0.035,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'no2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0.0050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},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'time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timestamp('2014-03-12T22:00:00'),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'ozone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'm',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'co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0.4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}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8634" y="4042812"/>
            <a:ext cx="4112802" cy="3076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0618" y="2910163"/>
            <a:ext cx="2139462" cy="39174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Bags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{{ … }}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Enriched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types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2"/>
            <a:ext cx="9144000" cy="10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SQL++ Data 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Model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7209" y="5383106"/>
            <a:ext cx="4112802" cy="30764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5175" y="3489294"/>
            <a:ext cx="307395" cy="309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1657" y="6222586"/>
            <a:ext cx="307395" cy="3098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5436" y="2891496"/>
            <a:ext cx="2093391" cy="39381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fr-FR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472403" y="5717893"/>
            <a:ext cx="1840375" cy="1102304"/>
          </a:xfrm>
          <a:prstGeom prst="wedgeRoundRectCallout">
            <a:avLst>
              <a:gd name="adj1" fmla="val -112657"/>
              <a:gd name="adj2" fmla="val -45655"/>
              <a:gd name="adj3" fmla="val 16667"/>
            </a:avLst>
          </a:prstGeom>
          <a:solidFill>
            <a:srgbClr val="6FC16F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For presentation simplicity, we’ll omit the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…'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9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65" y="1076499"/>
            <a:ext cx="7970761" cy="18058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48" y="2908393"/>
            <a:ext cx="6647933" cy="3911804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9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214" y="2908394"/>
            <a:ext cx="6117405" cy="397031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location: 'Alpine',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readings: 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time: timestamp('2014-03-12T20:00:00'),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ozone: 0.035,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no2: 0.0050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},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time: timestamp('2014-03-12T22:00:00'),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ozone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'm',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co: 0.4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}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0618" y="2910163"/>
            <a:ext cx="2139462" cy="39174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With schema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Or, schemaless</a:t>
            </a:r>
            <a:b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fr-FR" dirty="0" err="1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Calibri Light"/>
                <a:cs typeface="Calibri Light"/>
              </a:rPr>
              <a:t>Or, </a:t>
            </a:r>
            <a:r>
              <a:rPr lang="fr-FR" b="1" dirty="0" err="1">
                <a:solidFill>
                  <a:prstClr val="black"/>
                </a:solidFill>
                <a:latin typeface="Calibri Light"/>
                <a:cs typeface="Calibri Light"/>
              </a:rPr>
              <a:t>partial schema</a:t>
            </a:r>
            <a:endParaRPr lang="fr-FR" b="1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2"/>
            <a:ext cx="9144000" cy="10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SQL++ Data 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Model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5436" y="2891496"/>
            <a:ext cx="2093391" cy="39381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fr-FR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594319" y="2888910"/>
            <a:ext cx="3184296" cy="2904272"/>
          </a:xfrm>
          <a:prstGeom prst="wedgeRectCallout">
            <a:avLst>
              <a:gd name="adj1" fmla="val 56864"/>
              <a:gd name="adj2" fmla="val 3908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location: string,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readings: 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time:  timestamp,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ozone: any,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*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449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52"/>
            <a:ext cx="9144000" cy="1083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Comparisons</a:t>
            </a:r>
            <a:endParaRPr lang="en-US" sz="36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OQL without schema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impler than XML and the XQuery data model </a:t>
            </a:r>
          </a:p>
          <a:p>
            <a:endParaRPr lang="en-US" dirty="0"/>
          </a:p>
          <a:p>
            <a:r>
              <a:rPr lang="en-US" dirty="0" smtClean="0"/>
              <a:t>Unlike labeled trees (the favorite XML </a:t>
            </a:r>
            <a:r>
              <a:rPr lang="en-US" dirty="0" err="1" smtClean="0"/>
              <a:t>abstaction</a:t>
            </a:r>
            <a:r>
              <a:rPr lang="en-US" dirty="0" smtClean="0"/>
              <a:t> of XPath and XQuery research) makes the distinction between tuple constructor and list/array/bag constructor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164" y="2151529"/>
            <a:ext cx="7907573" cy="3239820"/>
          </a:xfrm>
        </p:spPr>
        <p:txBody>
          <a:bodyPr>
            <a:noAutofit/>
          </a:bodyPr>
          <a:lstStyle/>
          <a:p>
            <a:r>
              <a:rPr lang="en-US" dirty="0">
                <a:latin typeface="Calibri Light"/>
                <a:cs typeface="Calibri Light"/>
              </a:rPr>
              <a:t>Goal: Queries </a:t>
            </a:r>
            <a:r>
              <a:rPr lang="en-US" dirty="0" smtClean="0">
                <a:latin typeface="Calibri Light"/>
                <a:cs typeface="Calibri Light"/>
              </a:rPr>
              <a:t>exhibit XQuery and OQL abilities, </a:t>
            </a:r>
            <a:r>
              <a:rPr lang="en-US" dirty="0">
                <a:latin typeface="Calibri Light"/>
                <a:cs typeface="Calibri Light"/>
              </a:rPr>
              <a:t>yet backwards compatible with </a:t>
            </a:r>
            <a:r>
              <a:rPr lang="en-US" dirty="0" smtClean="0">
                <a:latin typeface="Calibri Light"/>
                <a:cs typeface="Calibri Light"/>
              </a:rPr>
              <a:t>SQL-92</a:t>
            </a:r>
          </a:p>
          <a:p>
            <a:pPr marL="457200" lvl="1" indent="0">
              <a:buNone/>
            </a:pPr>
            <a:endParaRPr lang="en-US" dirty="0" smtClean="0">
              <a:latin typeface="Calibri Light"/>
              <a:cs typeface="Calibri Light"/>
            </a:endParaRPr>
          </a:p>
          <a:p>
            <a:r>
              <a:rPr lang="en-US" dirty="0" smtClean="0">
                <a:latin typeface="Calibri Light"/>
                <a:cs typeface="Calibri Light"/>
              </a:rPr>
              <a:t>SQL Backwards-compatible because</a:t>
            </a:r>
          </a:p>
          <a:p>
            <a:pPr lvl="1"/>
            <a:r>
              <a:rPr lang="en-US" sz="2800" dirty="0" smtClean="0">
                <a:latin typeface="Calibri Light"/>
                <a:cs typeface="Calibri Light"/>
              </a:rPr>
              <a:t>easy to teach</a:t>
            </a:r>
          </a:p>
          <a:p>
            <a:pPr lvl="1"/>
            <a:r>
              <a:rPr lang="en-US" sz="2800" dirty="0">
                <a:latin typeface="Calibri Light"/>
                <a:cs typeface="Calibri Light"/>
              </a:rPr>
              <a:t>e</a:t>
            </a:r>
            <a:r>
              <a:rPr lang="en-US" sz="2800" dirty="0" smtClean="0">
                <a:latin typeface="Calibri Light"/>
                <a:cs typeface="Calibri Light"/>
              </a:rPr>
              <a:t>asy to extend functionalities of SQL systems</a:t>
            </a:r>
          </a:p>
          <a:p>
            <a:pPr marL="0" indent="0">
              <a:buNone/>
            </a:pPr>
            <a:r>
              <a:rPr lang="en-US" dirty="0" smtClean="0">
                <a:latin typeface="Calibri Light"/>
                <a:cs typeface="Calibri Light"/>
              </a:rPr>
              <a:t> 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4363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From SQL to SQL++</a:t>
            </a:r>
          </a:p>
        </p:txBody>
      </p:sp>
    </p:spTree>
    <p:extLst>
      <p:ext uri="{BB962C8B-B14F-4D97-AF65-F5344CB8AC3E}">
        <p14:creationId xmlns:p14="http://schemas.microsoft.com/office/powerpoint/2010/main" val="43357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 9"/>
          <p:cNvSpPr/>
          <p:nvPr/>
        </p:nvSpPr>
        <p:spPr>
          <a:xfrm>
            <a:off x="115972" y="4638725"/>
            <a:ext cx="3404816" cy="2067409"/>
          </a:xfrm>
          <a:prstGeom prst="can">
            <a:avLst>
              <a:gd name="adj" fmla="val 129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0000" rIns="91440" rtlCol="0" anchor="ctr"/>
          <a:lstStyle/>
          <a:p>
            <a:pPr defTabSz="914400"/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40482" y="1863766"/>
            <a:ext cx="1951663" cy="2319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sid : 2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828342"/>
            <a:ext cx="9144000" cy="786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Backwards Compatibility with SQL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9623" y="2885406"/>
            <a:ext cx="3189008" cy="1504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defTabSz="914400"/>
            <a:r>
              <a:rPr lang="fr-FR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fr-FR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DISTINCT</a:t>
            </a:r>
            <a:r>
              <a:rPr lang="fr-FR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r.sid</a:t>
            </a:r>
          </a:p>
          <a:p>
            <a:pPr defTabSz="914400"/>
            <a:r>
              <a:rPr lang="fr-FR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readings </a:t>
            </a:r>
            <a:r>
              <a:rPr lang="fr-FR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</a:t>
            </a:r>
          </a:p>
          <a:p>
            <a:pPr defTabSz="914400"/>
            <a:r>
              <a:rPr lang="fr-FR" sz="20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fr-FR" sz="20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r.temp &lt; 50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94206" y="4473066"/>
            <a:ext cx="3194423" cy="7668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Find sensors that recorded a temperature below 50 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7" name="Can 6"/>
          <p:cNvSpPr/>
          <p:nvPr/>
        </p:nvSpPr>
        <p:spPr>
          <a:xfrm>
            <a:off x="115426" y="1824111"/>
            <a:ext cx="3404816" cy="2359027"/>
          </a:xfrm>
          <a:prstGeom prst="can">
            <a:avLst>
              <a:gd name="adj" fmla="val 129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0000" rIns="91440" rtlCol="0" anchor="ctr"/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readings : 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 sid: 2, temp: 70.1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 sid: 2, temp: 49.2 },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 sid: 1, temp: null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}}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39151"/>
              </p:ext>
            </p:extLst>
          </p:nvPr>
        </p:nvGraphicFramePr>
        <p:xfrm>
          <a:off x="842098" y="5121926"/>
          <a:ext cx="1974095" cy="141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77"/>
                <a:gridCol w="1162918"/>
              </a:tblGrid>
              <a:tr h="329632">
                <a:tc>
                  <a:txBody>
                    <a:bodyPr/>
                    <a:lstStyle/>
                    <a:p>
                      <a:pPr algn="ctr"/>
                      <a:r>
                        <a:rPr lang="fr-FR" sz="1800" b="1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sid</a:t>
                      </a:r>
                      <a:endParaRPr lang="fr-FR" sz="1800" b="1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temp</a:t>
                      </a:r>
                      <a:endParaRPr lang="fr-FR" sz="1800" b="1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468"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70.1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33"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49.2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383"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null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29579"/>
              </p:ext>
            </p:extLst>
          </p:nvPr>
        </p:nvGraphicFramePr>
        <p:xfrm>
          <a:off x="7496592" y="4901571"/>
          <a:ext cx="993403" cy="66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403"/>
              </a:tblGrid>
              <a:tr h="329632">
                <a:tc>
                  <a:txBody>
                    <a:bodyPr/>
                    <a:lstStyle/>
                    <a:p>
                      <a:pPr algn="ctr"/>
                      <a:r>
                        <a:rPr lang="fr-FR" sz="1800" b="1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sid</a:t>
                      </a:r>
                      <a:endParaRPr lang="fr-FR" sz="1800" b="1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468"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29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err="1" smtClean="0">
                <a:solidFill>
                  <a:prstClr val="white"/>
                </a:solidFill>
                <a:latin typeface="Calibri"/>
                <a:cs typeface="Calibri Light"/>
              </a:rPr>
              <a:t>Semistructured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 data: </a:t>
            </a:r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P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ast and Present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050" name="AutoShape 2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AutoShape 4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4" name="AutoShape 6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80" y="1157468"/>
            <a:ext cx="75630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Richer (than relational) type systems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Object-Oriented data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odel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Nested Relational data model</a:t>
            </a:r>
          </a:p>
          <a:p>
            <a:pPr defTabSz="914400"/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Schemaless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and Schema-Optional data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Schemaless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Labelled Graphs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ore on graphs in the second part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XML as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labelled tree</a:t>
            </a:r>
          </a:p>
          <a:p>
            <a:pPr defTabSz="914400"/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calable nested &amp;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semistructured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formats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schemaless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) JSON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(machine-oriented, columnar) Parquet, ORC, …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Google’s buffer protocols …</a:t>
            </a:r>
          </a:p>
        </p:txBody>
      </p:sp>
    </p:spTree>
    <p:extLst>
      <p:ext uri="{BB962C8B-B14F-4D97-AF65-F5344CB8AC3E}">
        <p14:creationId xmlns:p14="http://schemas.microsoft.com/office/powerpoint/2010/main" val="95118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164" y="2209081"/>
            <a:ext cx="7907573" cy="32398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Goal: Queries that input/output any </a:t>
            </a:r>
            <a:r>
              <a:rPr lang="en-US" sz="2400" dirty="0" smtClean="0">
                <a:latin typeface="Calibri Light"/>
                <a:cs typeface="Calibri Light"/>
              </a:rPr>
              <a:t>complex </a:t>
            </a:r>
            <a:r>
              <a:rPr lang="en-US" sz="2400" dirty="0">
                <a:latin typeface="Calibri Light"/>
                <a:cs typeface="Calibri Light"/>
              </a:rPr>
              <a:t>type, yet backwards compatible with SQL</a:t>
            </a:r>
          </a:p>
          <a:p>
            <a:endParaRPr lang="en-US" sz="2400" dirty="0">
              <a:latin typeface="Calibri Light"/>
              <a:cs typeface="Calibri Light"/>
            </a:endParaRPr>
          </a:p>
          <a:p>
            <a:r>
              <a:rPr lang="en-US" sz="2400" b="1" dirty="0">
                <a:latin typeface="Calibri Light"/>
                <a:cs typeface="Calibri Light"/>
              </a:rPr>
              <a:t>Adjust SQL syntax/semantics for heterogeneity, </a:t>
            </a:r>
            <a:br>
              <a:rPr lang="en-US" sz="2400" b="1" dirty="0">
                <a:latin typeface="Calibri Light"/>
                <a:cs typeface="Calibri Light"/>
              </a:rPr>
            </a:br>
            <a:r>
              <a:rPr lang="en-US" sz="2400" b="1" dirty="0">
                <a:latin typeface="Calibri Light"/>
                <a:cs typeface="Calibri Light"/>
              </a:rPr>
              <a:t>complex input/output values</a:t>
            </a:r>
            <a:br>
              <a:rPr lang="en-US" sz="2400" b="1" dirty="0">
                <a:latin typeface="Calibri Light"/>
                <a:cs typeface="Calibri Light"/>
              </a:rPr>
            </a:br>
            <a:endParaRPr lang="en-US" sz="2400" b="1" dirty="0">
              <a:latin typeface="Calibri Light"/>
              <a:cs typeface="Calibri Light"/>
            </a:endParaRPr>
          </a:p>
          <a:p>
            <a:r>
              <a:rPr lang="en-US" sz="2400" b="1" dirty="0">
                <a:latin typeface="Calibri Light"/>
                <a:cs typeface="Calibri Light"/>
              </a:rPr>
              <a:t>Achieved with few extensions and </a:t>
            </a:r>
            <a:r>
              <a:rPr lang="en-US" sz="2400" b="1" dirty="0" smtClean="0">
                <a:latin typeface="Calibri Light"/>
                <a:cs typeface="Calibri Light"/>
              </a:rPr>
              <a:t>mostly by SQL </a:t>
            </a:r>
            <a:r>
              <a:rPr lang="en-US" sz="2400" b="1" dirty="0">
                <a:latin typeface="Calibri Light"/>
                <a:cs typeface="Calibri Light"/>
              </a:rPr>
              <a:t>limitation </a:t>
            </a:r>
            <a:r>
              <a:rPr lang="en-US" sz="2400" b="1" dirty="0" smtClean="0">
                <a:latin typeface="Calibri Light"/>
                <a:cs typeface="Calibri Light"/>
              </a:rPr>
              <a:t>removals</a:t>
            </a:r>
          </a:p>
          <a:p>
            <a:pPr lvl="1"/>
            <a:r>
              <a:rPr lang="en-US" sz="2000" b="1" dirty="0" smtClean="0">
                <a:latin typeface="Calibri Light"/>
                <a:cs typeface="Calibri Light"/>
              </a:rPr>
              <a:t>OQL influence</a:t>
            </a:r>
          </a:p>
          <a:p>
            <a:pPr lvl="1"/>
            <a:endParaRPr lang="en-US" sz="1800" dirty="0">
              <a:latin typeface="Calibri Light"/>
              <a:cs typeface="Calibri Light"/>
            </a:endParaRPr>
          </a:p>
          <a:p>
            <a:r>
              <a:rPr lang="en-US" sz="2400" dirty="0" smtClean="0">
                <a:latin typeface="Calibri Light"/>
                <a:cs typeface="Calibri Light"/>
              </a:rPr>
              <a:t>Minimal SQL++ core </a:t>
            </a:r>
          </a:p>
          <a:p>
            <a:pPr lvl="1"/>
            <a:r>
              <a:rPr lang="en-US" sz="2000" dirty="0" smtClean="0">
                <a:latin typeface="Calibri Light"/>
                <a:cs typeface="Calibri Light"/>
              </a:rPr>
              <a:t>SQL and the full SQL++ are syntactic sugar over a small SQL++ core</a:t>
            </a: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96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From SQL to SQL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++:</a:t>
            </a:r>
          </a:p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What is the minimum needed changes?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510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84927" y="2402198"/>
            <a:ext cx="1849852" cy="2940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0.8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0.7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0256" y="2402199"/>
            <a:ext cx="1822231" cy="2940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readings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1.3,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0.7,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 0.3,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0.8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]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28342"/>
            <a:ext cx="9144000" cy="786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From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  <a:cs typeface="Calibri Light"/>
              </a:rPr>
              <a:t>Tuple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 Variables to Element Variables 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7086" y="2526449"/>
            <a:ext cx="3589349" cy="1891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1670" y="4500668"/>
            <a:ext cx="3594764" cy="7668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Find the highest two sensor readings that are below 1.0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378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77956" y="738726"/>
            <a:ext cx="27709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2090" y="6444524"/>
            <a:ext cx="27767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</a:t>
            </a:r>
            <a:r>
              <a:rPr lang="en-US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AS co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7957" y="2429144"/>
            <a:ext cx="27709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4344" y="1168124"/>
            <a:ext cx="418287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 smtClean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  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 smtClean="0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  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94596" y="1351450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4342" y="2877752"/>
            <a:ext cx="418287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ORDERBY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= {{</a:t>
            </a:r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 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⟩ }}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92339" y="745510"/>
            <a:ext cx="1849852" cy="606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0.8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0.7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51" y="745510"/>
            <a:ext cx="1504730" cy="6057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readings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1.3,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0.7,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 0.3,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0.8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]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9545" y="3860564"/>
            <a:ext cx="27693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132" y="5291981"/>
            <a:ext cx="27677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2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4342" y="4295362"/>
            <a:ext cx="418287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ORDERBY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LIMIT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  = [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 smtClean="0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 ]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4342" y="5734715"/>
            <a:ext cx="418287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LIMIT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     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=  [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                                              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 ]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56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Semantics: Bindings to Element Variables 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08947" y="2925841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2753" y="4334026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33026" y="5742211"/>
            <a:ext cx="3532" cy="5255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36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97" y="-30604"/>
            <a:ext cx="6447510" cy="6888604"/>
            <a:chOff x="20197" y="-30604"/>
            <a:chExt cx="4123178" cy="5150293"/>
          </a:xfrm>
        </p:grpSpPr>
        <p:sp>
          <p:nvSpPr>
            <p:cNvPr id="9" name="Rectangle 8"/>
            <p:cNvSpPr/>
            <p:nvPr/>
          </p:nvSpPr>
          <p:spPr>
            <a:xfrm>
              <a:off x="1127124" y="283444"/>
              <a:ext cx="2047876" cy="2531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FROM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readings </a:t>
              </a:r>
              <a:r>
                <a:rPr lang="en-US" sz="16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6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r</a:t>
              </a:r>
              <a:endParaRPr lang="en-US" sz="16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4210" y="4783986"/>
              <a:ext cx="2040242" cy="2531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 ELEMENT 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r * scale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5063" y="1566574"/>
              <a:ext cx="2039937" cy="2531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WHERE 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r &lt; 1.0</a:t>
              </a:r>
              <a:endPara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0765" y="588587"/>
              <a:ext cx="1866991" cy="1012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6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spc="-490" baseline="300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out</a:t>
              </a:r>
              <a:r>
                <a:rPr lang="en-US" sz="1600" i="1" baseline="-250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FROM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 = </a:t>
              </a:r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in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WHERE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     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{{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1.3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⟨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0.7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 smtClean="0">
                  <a:solidFill>
                    <a:prstClr val="black"/>
                  </a:solidFill>
                  <a:latin typeface="Consolas"/>
                  <a:cs typeface="Consolas"/>
                </a:rPr>
                <a:t>0.3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⟨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0.8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  }}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323080" y="835418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492253" y="1877123"/>
              <a:ext cx="1865310" cy="8053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spc="-490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out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WHERE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 </a:t>
              </a:r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in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ORDERBY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</a:t>
              </a:r>
              <a:r>
                <a:rPr lang="en-US" sz="16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       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{{</a:t>
              </a:r>
              <a:r>
                <a:rPr lang="en-US" sz="16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0.7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 ⟨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0.3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             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 smtClean="0">
                  <a:solidFill>
                    <a:prstClr val="black"/>
                  </a:solidFill>
                  <a:latin typeface="Consolas"/>
                  <a:cs typeface="Consolas"/>
                </a:rPr>
                <a:t>0.8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 }}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8687" y="270596"/>
              <a:ext cx="612085" cy="477765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 lIns="91440" rIns="0" anchor="ctr">
              <a:no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[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1.6,</a:t>
              </a:r>
              <a:endParaRPr lang="en-US" sz="16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1.4</a:t>
              </a:r>
              <a:endParaRPr lang="en-US" sz="16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]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852" y="287335"/>
              <a:ext cx="979237" cy="4745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 anchor="ctr">
              <a:no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ℾ = ⟨ 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scale: 2,     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readings</a:t>
              </a:r>
              <a:r>
                <a:rPr lang="en-US" sz="1600" b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:</a:t>
              </a:r>
              <a:r>
                <a:rPr lang="en-US" sz="1600" b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 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[ 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 1.3,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   0.7,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  0.3,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   0.8</a:t>
              </a:r>
              <a:endParaRPr lang="en-US" sz="16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 ]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endParaRPr lang="en-US" sz="16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⟩</a:t>
              </a:r>
              <a:endParaRPr lang="en-US" sz="1600" dirty="0" smtClean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954" y="27073"/>
              <a:ext cx="4120421" cy="509261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7639" y="79852"/>
              <a:ext cx="601248" cy="16491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lnSpc>
                  <a:spcPts val="1000"/>
                </a:lnSpc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Result</a:t>
              </a:r>
              <a:endParaRPr lang="en-US" sz="1600" b="1" dirty="0" smtClean="0">
                <a:solidFill>
                  <a:prstClr val="black"/>
                </a:solidFill>
                <a:latin typeface="Calibri"/>
                <a:cs typeface="Consolas" pitchFamily="49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197" y="72108"/>
              <a:ext cx="986132" cy="16491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algn="r" defTabSz="914400">
                <a:lnSpc>
                  <a:spcPts val="1000"/>
                </a:lnSpc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E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nvironment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37512" y="72108"/>
              <a:ext cx="1124523" cy="17133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1000"/>
                </a:lnSpc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Query</a:t>
              </a:r>
              <a:endParaRPr lang="en-US" sz="1600" b="1" dirty="0" smtClean="0">
                <a:solidFill>
                  <a:prstClr val="black"/>
                </a:solidFill>
                <a:latin typeface="Calibri"/>
                <a:cs typeface="Consolas" pitchFamily="49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0462" y="-30604"/>
              <a:ext cx="281656" cy="39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800">
                  <a:solidFill>
                    <a:prstClr val="black"/>
                  </a:solidFill>
                  <a:latin typeface="Cambria Math"/>
                  <a:cs typeface="Cambria Math"/>
                </a:rPr>
                <a:t>⊢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3185" y="-30604"/>
              <a:ext cx="320803" cy="39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800">
                  <a:solidFill>
                    <a:prstClr val="black"/>
                  </a:solidFill>
                  <a:latin typeface="Cambria Math"/>
                  <a:cs typeface="Cambria Math"/>
                </a:rPr>
                <a:t>→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5063" y="2695297"/>
              <a:ext cx="2039937" cy="2531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ORDER BY 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r </a:t>
              </a:r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DESC </a:t>
              </a:r>
              <a:endPara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5063" y="3816071"/>
              <a:ext cx="2039937" cy="25312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LIMIT</a:t>
              </a:r>
              <a:r>
                <a:rPr lang="en-US" sz="16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2</a:t>
              </a:r>
              <a:endPara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92253" y="2997906"/>
              <a:ext cx="1865310" cy="8053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spc="-490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out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ORDERBY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 </a:t>
              </a:r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in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LIMIT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</a:t>
              </a:r>
              <a:endParaRPr lang="en-US" sz="1600" i="1" dirty="0" smtClean="0">
                <a:solidFill>
                  <a:prstClr val="black"/>
                </a:solidFill>
                <a:latin typeface="Cambria Math"/>
                <a:cs typeface="Cambria Math"/>
              </a:endParaRPr>
            </a:p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          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[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0.8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⟨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0.7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⟩,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 smtClean="0">
                  <a:solidFill>
                    <a:prstClr val="black"/>
                  </a:solidFill>
                  <a:latin typeface="Consolas"/>
                  <a:cs typeface="Consolas"/>
                </a:rPr>
                <a:t>0.3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 ]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92253" y="4134554"/>
              <a:ext cx="1865310" cy="6443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spc="-490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out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LIMIT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 </a:t>
              </a:r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600" i="1" baseline="30000" dirty="0">
                  <a:solidFill>
                    <a:prstClr val="black"/>
                  </a:solidFill>
                  <a:latin typeface="Cambria Math"/>
                  <a:cs typeface="Cambria Math"/>
                </a:rPr>
                <a:t>in</a:t>
              </a:r>
              <a:r>
                <a:rPr lang="en-US" sz="16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SELECT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 =</a:t>
              </a:r>
              <a:endParaRPr lang="en-US" sz="1600" i="1" dirty="0" smtClean="0">
                <a:solidFill>
                  <a:prstClr val="black"/>
                </a:solidFill>
                <a:latin typeface="Cambria Math"/>
                <a:cs typeface="Cambria Math"/>
              </a:endParaRPr>
            </a:p>
            <a:p>
              <a:pPr defTabSz="914400"/>
              <a:r>
                <a:rPr lang="en-US" sz="16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          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[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0.8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              ⟨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onsolas"/>
                  <a:cs typeface="Consolas"/>
                </a:rPr>
                <a:t>r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600" dirty="0" err="1">
                  <a:solidFill>
                    <a:prstClr val="black"/>
                  </a:solidFill>
                  <a:latin typeface="Consolas"/>
                  <a:cs typeface="Consolas"/>
                </a:rPr>
                <a:t>0.7</a:t>
              </a:r>
              <a:r>
                <a:rPr lang="en-US" sz="16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600">
                  <a:solidFill>
                    <a:prstClr val="black"/>
                  </a:solidFill>
                  <a:latin typeface="Cambria Math"/>
                  <a:cs typeface="Cambria Math"/>
                </a:rPr>
                <a:t>⟩ ]</a:t>
              </a:r>
              <a:endParaRPr lang="en-US" sz="1600" dirty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324667" y="2035566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324668" y="3170640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332605" y="4162825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8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60" y="1344443"/>
            <a:ext cx="3589349" cy="1891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635" y="713682"/>
            <a:ext cx="136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SQL++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0130" y="4329197"/>
            <a:ext cx="4839470" cy="1891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{'co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r}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201" y="3743040"/>
            <a:ext cx="234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SQL++ Core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8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1896" y="2178545"/>
            <a:ext cx="2839034" cy="40010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1883" y="6207993"/>
            <a:ext cx="2839039" cy="40010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0159" y="3053893"/>
            <a:ext cx="2833171" cy="2246768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sz="2000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/>
                <a:cs typeface="Cambria Math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 sz="2000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sz="2000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pPr defTabSz="914400"/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        low : 0.2,   </a:t>
            </a:r>
            <a:endParaRPr lang="en-US" sz="2000" dirty="0" err="1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        high: 0.4</a:t>
            </a:r>
          </a:p>
          <a:p>
            <a:pPr defTabSz="914400"/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       }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2000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/>
                <a:cs typeface="Cambria Math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null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 sz="2000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sz="2000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'C'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93412" y="4049494"/>
            <a:ext cx="2" cy="913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00800" y="2149299"/>
            <a:ext cx="1848310" cy="469638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0.3,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low : 0.2,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high: 0.4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null,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'C'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593" y="2187403"/>
            <a:ext cx="2313250" cy="465827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ℾ = </a:t>
            </a:r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readings</a:t>
            </a:r>
            <a:r>
              <a:rPr lang="en-US" sz="20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{{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0.3,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 low : 0.2,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 high: 0.4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},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null,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'C'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}}</a:t>
            </a:r>
          </a:p>
          <a:p>
            <a:pPr defTabSz="914400"/>
            <a:r>
              <a:rPr lang="en-US" sz="200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444" y="1715078"/>
            <a:ext cx="1088343" cy="25622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defTabSz="914400">
              <a:lnSpc>
                <a:spcPts val="1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Result</a:t>
            </a:r>
            <a:endParaRPr lang="en-US" sz="20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9957" y="1697449"/>
            <a:ext cx="1785037" cy="25622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r" defTabSz="914400">
              <a:lnSpc>
                <a:spcPts val="1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E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onsolas" pitchFamily="49" charset="0"/>
              </a:rPr>
              <a:t>nvironment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6078" y="1697449"/>
            <a:ext cx="2035544" cy="25622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 defTabSz="914400">
              <a:lnSpc>
                <a:spcPts val="1000"/>
              </a:lnSpc>
            </a:pPr>
            <a:r>
              <a:rPr lang="en-US" sz="20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Query</a:t>
            </a:r>
            <a:endParaRPr lang="en-US" sz="20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989" y="1463630"/>
            <a:ext cx="495649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>
                <a:solidFill>
                  <a:prstClr val="black"/>
                </a:solidFill>
                <a:latin typeface="Cambria Math"/>
                <a:cs typeface="Cambria Math"/>
              </a:rPr>
              <a:t>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127" y="1463630"/>
            <a:ext cx="570990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>
                <a:solidFill>
                  <a:prstClr val="black"/>
                </a:solidFill>
                <a:latin typeface="Cambria Math"/>
                <a:cs typeface="Cambria Math"/>
              </a:rPr>
              <a:t>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538" y="-22291"/>
            <a:ext cx="6406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No need for homogeneity of bindings</a:t>
            </a:r>
          </a:p>
          <a:p>
            <a:pPr defTabSz="914400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07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02442" y="2402198"/>
            <a:ext cx="1849852" cy="2940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0.9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0.8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539" y="2402199"/>
            <a:ext cx="2484876" cy="2940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28342"/>
            <a:ext cx="9144000" cy="786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Correlated Subqueries Everywhere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0877" y="2388393"/>
            <a:ext cx="3658294" cy="2029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sensors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s      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5380" y="4569697"/>
            <a:ext cx="3663786" cy="7668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Find the highest two sensor readings that are below 1.0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70559" y="3122341"/>
            <a:ext cx="572902" cy="303077"/>
          </a:xfrm>
          <a:prstGeom prst="ellipse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06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8737" y="766337"/>
            <a:ext cx="2770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sensors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      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745" y="1515120"/>
            <a:ext cx="385156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 smtClean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1.3, 2]      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1.3, 2]      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0.9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1.1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1.4]    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1.4]    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1.4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1045" y="2876566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19017" y="745510"/>
            <a:ext cx="1849852" cy="606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56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Correlated Subqueries Everywhere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4466" y="5037965"/>
            <a:ext cx="27709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1567" y="6387448"/>
            <a:ext cx="27767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</a:t>
            </a:r>
            <a:r>
              <a:rPr lang="en-US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AS co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9022" y="5487221"/>
            <a:ext cx="27693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9588" y="5941956"/>
            <a:ext cx="27677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2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25" y="770521"/>
            <a:ext cx="2305413" cy="6044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9991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8737" y="766337"/>
            <a:ext cx="2770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sensors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      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6475" y="1943188"/>
            <a:ext cx="385156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WHERE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ORDERBY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0.9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1.4]    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1045" y="2876566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19017" y="745510"/>
            <a:ext cx="1849852" cy="606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56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Correlated Subqueries Everywhere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88737" y="1485004"/>
            <a:ext cx="27709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1567" y="5231666"/>
            <a:ext cx="27767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</a:t>
            </a:r>
            <a:r>
              <a:rPr lang="en-US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AS co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9022" y="4331439"/>
            <a:ext cx="27693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9588" y="4786174"/>
            <a:ext cx="27677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2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25" y="770521"/>
            <a:ext cx="2305413" cy="6044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4555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9025" y="770521"/>
            <a:ext cx="2305413" cy="6044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8737" y="766337"/>
            <a:ext cx="2770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sensors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      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1045" y="2876566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19017" y="745510"/>
            <a:ext cx="1849852" cy="606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0.9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0.8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56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Correlated Subqueries Everywhere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88737" y="1485004"/>
            <a:ext cx="27709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1567" y="6444525"/>
            <a:ext cx="27767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</a:t>
            </a:r>
            <a:r>
              <a:rPr lang="en-US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AS co</a:t>
            </a:r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9022" y="1934260"/>
            <a:ext cx="27693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9588" y="4743367"/>
            <a:ext cx="27677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2</a:t>
            </a:r>
            <a:endParaRPr lang="en-US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896" y="2366698"/>
            <a:ext cx="385156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ORDERBY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LIMIT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= 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[0.7, 0.7, 0.9]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0.9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[0.3, 0.8, 1.1]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[0.7, 0.7, 0.9]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[0.7, 0.7, 0.9]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[0.7, 1.4]     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⟨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[0.3, 0.8, 1.1]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0.3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⟩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7317" y="5173117"/>
            <a:ext cx="38515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LIMIT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= [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0.7, 0.7, 0.9]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0.9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0.3, 0.8, 1.1]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0.8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]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30737" y="5426145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3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036505" y="4163609"/>
            <a:ext cx="4695590" cy="24677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6505" y="1755648"/>
            <a:ext cx="4695590" cy="21510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9220" y="3626272"/>
            <a:ext cx="17459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srgbClr val="FFC000">
                    <a:lumMod val="75000"/>
                  </a:srgbClr>
                </a:solidFill>
                <a:latin typeface="Source Sans Pro" panose="020B0503030403020204" pitchFamily="34" charset="0"/>
              </a:rPr>
              <a:t>SQL-on-</a:t>
            </a:r>
            <a:r>
              <a:rPr lang="fr-FR" dirty="0" err="1" smtClean="0">
                <a:solidFill>
                  <a:srgbClr val="FFC000">
                    <a:lumMod val="75000"/>
                  </a:srgbClr>
                </a:solidFill>
                <a:latin typeface="Source Sans Pro" panose="020B0503030403020204" pitchFamily="34" charset="0"/>
              </a:rPr>
              <a:t>Hadoop</a:t>
            </a:r>
            <a:endParaRPr lang="fr-FR" dirty="0" smtClean="0">
              <a:solidFill>
                <a:srgbClr val="FFC000">
                  <a:lumMod val="75000"/>
                </a:srgb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" y="1755648"/>
            <a:ext cx="3328416" cy="27919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Apache 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2" y="1958912"/>
            <a:ext cx="10858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CId7-RJjGcU/U0_RBIfsBaI/AAAAAAAABB4/mTpudAGN8LU/s1600/pig-on-eleph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25" y="1958912"/>
            <a:ext cx="1137734" cy="10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643" y="269124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PIG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30" name="Picture 6" descr="IBM BigInsights Hadoop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" y="3153714"/>
            <a:ext cx="2242787" cy="10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1658" y="390672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Jaql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10" y="2054699"/>
            <a:ext cx="2000250" cy="904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4588" y="250713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CQL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34" name="Picture 10" descr="http://ddf912383141a8d7bbe4-e053e711fc85de3290f121ef0f0e3a1f.r87.cf1.rackcdn.com/mongoDB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3" y="2054698"/>
            <a:ext cx="2465307" cy="8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ouchbase.com/sites/default/files/uploads/all/images/company/couchbase-circle-symb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48" y="2961226"/>
            <a:ext cx="633682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5777" y="34102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N1QL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98" y="2964451"/>
            <a:ext cx="2183986" cy="698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84" y="4400737"/>
            <a:ext cx="2501242" cy="6852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33458" y="501054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AQL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22" y="5528171"/>
            <a:ext cx="1704762" cy="10380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79220" y="1542548"/>
            <a:ext cx="165340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Calibri Light"/>
                <a:cs typeface="Calibri Light"/>
              </a:rPr>
              <a:t>SQL-on-</a:t>
            </a:r>
            <a:r>
              <a:rPr lang="fr-FR" b="1" dirty="0" err="1" smtClean="0">
                <a:solidFill>
                  <a:srgbClr val="FFC000">
                    <a:lumMod val="60000"/>
                    <a:lumOff val="40000"/>
                  </a:srgbClr>
                </a:solidFill>
                <a:latin typeface="Calibri Light"/>
                <a:cs typeface="Calibri Light"/>
              </a:rPr>
              <a:t>Hadoop</a:t>
            </a:r>
            <a:endParaRPr lang="fr-FR" b="1" dirty="0" smtClean="0">
              <a:solidFill>
                <a:srgbClr val="FFC000">
                  <a:lumMod val="60000"/>
                  <a:lumOff val="40000"/>
                </a:srgbClr>
              </a:solidFill>
              <a:latin typeface="Calibri Light"/>
              <a:cs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4715" y="1539332"/>
            <a:ext cx="8258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NoSQL</a:t>
            </a:r>
            <a:endParaRPr lang="fr-FR" b="1" dirty="0" smtClean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2892" y="3973730"/>
            <a:ext cx="8098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srgbClr val="0070C0"/>
                </a:solidFill>
                <a:latin typeface="Calibri Light"/>
                <a:cs typeface="Calibri Light"/>
              </a:rPr>
              <a:t>Others</a:t>
            </a:r>
            <a:endParaRPr lang="fr-FR" b="1" dirty="0" smtClean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455448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err="1" smtClean="0">
                <a:solidFill>
                  <a:prstClr val="white"/>
                </a:solidFill>
                <a:latin typeface="Calibri"/>
                <a:cs typeface="Calibri Light"/>
              </a:rPr>
              <a:t>Semistructured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 Data have Arrived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33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1321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Composability: A Powerful Idea from Functional Programming Languages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generate environments within which queries operate</a:t>
            </a:r>
          </a:p>
          <a:p>
            <a:endParaRPr lang="en-US" dirty="0" smtClean="0"/>
          </a:p>
          <a:p>
            <a:r>
              <a:rPr lang="en-US" dirty="0" smtClean="0"/>
              <a:t>Initial environment provides named top-level values</a:t>
            </a:r>
          </a:p>
          <a:p>
            <a:endParaRPr lang="en-US" dirty="0"/>
          </a:p>
          <a:p>
            <a:r>
              <a:rPr lang="en-US" dirty="0" smtClean="0"/>
              <a:t>The OQL legacy: When evaluating a subquery names and variables behave no different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3317" y="2331829"/>
            <a:ext cx="39751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sensors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9771" y="1141513"/>
            <a:ext cx="2012176" cy="5636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rIns="0" anchor="ctr">
            <a:no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</a:t>
            </a:r>
          </a:p>
          <a:p>
            <a:pPr defTabSz="914400"/>
            <a:endParaRPr lang="en-US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sensor  : 1,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readings: 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{co:0.4},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{co:0.2}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}}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sensor  : 2,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readings: 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{co:0.3}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}}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895" y="1141515"/>
            <a:ext cx="2697177" cy="5621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ℾ</a:t>
            </a:r>
            <a:r>
              <a:rPr lang="en-US" baseline="-25000" dirty="0">
                <a:solidFill>
                  <a:prstClr val="black"/>
                </a:solidFill>
                <a:latin typeface="Cambria Math"/>
                <a:cs typeface="Cambria Math"/>
              </a:rPr>
              <a:t>0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sensors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1},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2}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,</a:t>
            </a: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logs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0.4},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0.2},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2,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0.3},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1413" y="4144751"/>
            <a:ext cx="396710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s.sensor </a:t>
            </a:r>
            <a:r>
              <a:rPr lang="en-US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sensor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(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SELECT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l.co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co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logs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l        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l.sensor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s.sensor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) </a:t>
            </a:r>
            <a:r>
              <a:rPr lang="en-US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readings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31785" y="2827860"/>
            <a:ext cx="324672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 smtClean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 smtClean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 smtClean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{sensor: 1}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{sensor: 2}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34898" y="2990718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11321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Constructing Nested Results</a:t>
            </a:r>
          </a:p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Discussion of Environments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13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49346" y="1121894"/>
            <a:ext cx="1512706" cy="5636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rIns="0" anchor="ctr">
            <a:no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{co:0.4},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{co:0.2}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063" y="1141515"/>
            <a:ext cx="2697177" cy="5621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ℾ</a:t>
            </a:r>
            <a:r>
              <a:rPr lang="en-US" baseline="-25000" dirty="0">
                <a:solidFill>
                  <a:prstClr val="black"/>
                </a:solidFill>
                <a:latin typeface="Cambria Math"/>
                <a:cs typeface="Cambria Math"/>
              </a:rPr>
              <a:t>1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{sensor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1}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sensors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1},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2}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,</a:t>
            </a: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logs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0.4},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0.2},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2,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0.3},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3352" y="2100148"/>
            <a:ext cx="368912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0.4}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0.2}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2, co: 0.3}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br>
              <a:rPr lang="en-US">
                <a:solidFill>
                  <a:prstClr val="black"/>
                </a:solidFill>
                <a:latin typeface="Cambria Math"/>
                <a:cs typeface="Cambria Math"/>
              </a:rPr>
            </a:b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77711" y="2434227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786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Constructing Nested Results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5912" y="1525604"/>
            <a:ext cx="37596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logs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435" y="3854325"/>
            <a:ext cx="37501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l.sensor = s.sensor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4814" y="5902197"/>
            <a:ext cx="37707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l.co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co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8774" y="4435692"/>
            <a:ext cx="368912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0.4}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0.2}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87404" y="4698427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13584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How to deal with order: </a:t>
            </a:r>
          </a:p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Create order Vs  Presume order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052" y="2252547"/>
            <a:ext cx="85002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SQL assumes bags as inputs but may output lists 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by using ORDER BY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not enough when input has order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XQuery adopted order preservation semantics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 filtering a list will produce a list where qualified</a:t>
            </a:r>
          </a:p>
          <a:p>
            <a:pPr lvl="1"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elements retain their original order 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often becomes a burden</a:t>
            </a:r>
          </a:p>
          <a:p>
            <a:pPr lvl="1"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eg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 when order is dictated  for join results</a:t>
            </a:r>
          </a:p>
          <a:p>
            <a:pPr lvl="1" defTabSz="914400"/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24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16400" y="2673309"/>
            <a:ext cx="1849852" cy="3676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0.9,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x: 3,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y: 2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0.8,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x: 2,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y: 3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394" y="2701847"/>
            <a:ext cx="2484876" cy="364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302"/>
            <a:ext cx="9144000" cy="13584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Extending SQL with </a:t>
            </a:r>
          </a:p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Utilization of Input Order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39990" y="2688041"/>
            <a:ext cx="4352587" cy="2762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x,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y AS y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sensors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y,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s      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x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DESC 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1422" y="5582791"/>
            <a:ext cx="4361153" cy="7668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Find the highest two sensor readings that are below 1.0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560" y="1926304"/>
            <a:ext cx="6250" cy="58291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7411" y="1926304"/>
            <a:ext cx="1792996" cy="395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70100" y="1541042"/>
            <a:ext cx="31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onsolas"/>
                <a:cs typeface="Consolas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562" y="19074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onsolas"/>
                <a:cs typeface="Consola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3271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16400" y="2673309"/>
            <a:ext cx="1849852" cy="3676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0.7,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x: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1,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y: 2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co: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0.7,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x: 2,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y: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2 </a:t>
            </a:r>
            <a:endParaRPr lang="en-US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394" y="2701847"/>
            <a:ext cx="2484876" cy="364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sensors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[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[1.3, 2]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0.7, 0.9]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[0.3, 0.8, 1.1]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[0.7, 1.4]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]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302"/>
            <a:ext cx="9144000" cy="13584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Order Preservation by</a:t>
            </a:r>
          </a:p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Ordering according to the Input Order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39990" y="2688041"/>
            <a:ext cx="4352587" cy="2762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x,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y AS y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sensors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y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s      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ASC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x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ASC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1422" y="5582791"/>
            <a:ext cx="4361153" cy="7668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Find the first two sensor readings that are below 1.0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560" y="1926304"/>
            <a:ext cx="6250" cy="58291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7411" y="1926304"/>
            <a:ext cx="1792996" cy="395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70100" y="1541042"/>
            <a:ext cx="31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onsolas"/>
                <a:cs typeface="Consolas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562" y="19074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onsolas"/>
                <a:cs typeface="Consola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126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2302"/>
            <a:ext cx="9144000" cy="13584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(What if) Automated Order Preservation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02566" y="4026161"/>
            <a:ext cx="4352587" cy="2762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sensors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y,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s      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ASC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x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ASC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36" y="1524623"/>
            <a:ext cx="4352587" cy="2762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co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sensors 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s,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      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r &lt; 1.0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ORDER BY PRESERVATION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LIMIT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2</a:t>
            </a:r>
            <a:endParaRPr lang="en-US" sz="20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71500"/>
            <a:ext cx="9144000" cy="7869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Iterating over Attribute-Value pairs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593" y="1905000"/>
            <a:ext cx="8409783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216" y="1648144"/>
            <a:ext cx="8574545" cy="12003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0" anchor="ctr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mbria Math"/>
                <a:cs typeface="Cambria Math"/>
              </a:rPr>
              <a:t>⟨ </a:t>
            </a:r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readings</a:t>
            </a:r>
            <a:r>
              <a:rPr lang="en-US" sz="24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sz="24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{{ 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  { no2: 0.6, co: 0.7,   co2: [0.5, 2] },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  { no2: 0.5, co: [0.4], co2: 1.3      } }} </a:t>
            </a:r>
            <a:r>
              <a:rPr lang="en-US" sz="2400" dirty="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874" y="3129888"/>
            <a:ext cx="4270516" cy="193899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readings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(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r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{g:v}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LIKE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"co%"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ATTRIBUTE</a:t>
            </a:r>
            <a:r>
              <a:rPr lang="en-US" sz="2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g:v 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878" y="5789455"/>
            <a:ext cx="8566882" cy="83099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{{ { co: 0.7,   co2: [0.5, 2] },</a:t>
            </a:r>
          </a:p>
          <a:p>
            <a:pPr defTabSz="914400"/>
            <a:r>
              <a:rPr lang="en-US" sz="2400" dirty="0">
                <a:solidFill>
                  <a:prstClr val="black"/>
                </a:solidFill>
                <a:latin typeface="Consolas"/>
                <a:cs typeface="Consolas"/>
              </a:rPr>
              <a:t>   { co: [0.4], co2: 1.3      } }} </a:t>
            </a:r>
            <a:endParaRPr lang="en-US" sz="24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944" y="2623536"/>
            <a:ext cx="461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black"/>
                </a:solidFill>
                <a:latin typeface="Cambria Math"/>
                <a:cs typeface="Cambria Math"/>
              </a:rPr>
              <a:t>⊢</a:t>
            </a:r>
          </a:p>
        </p:txBody>
      </p:sp>
      <p:sp>
        <p:nvSpPr>
          <p:cNvPr id="9" name="Rectangle 8"/>
          <p:cNvSpPr/>
          <p:nvPr/>
        </p:nvSpPr>
        <p:spPr>
          <a:xfrm>
            <a:off x="-23201" y="4103817"/>
            <a:ext cx="529134" cy="26975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 defTabSz="914400">
              <a:lnSpc>
                <a:spcPts val="1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Q</a:t>
            </a:r>
            <a:endParaRPr lang="en-US" sz="24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243" y="5140468"/>
            <a:ext cx="3770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black"/>
                </a:solidFill>
                <a:latin typeface="Cambria Math"/>
                <a:cs typeface="Cambria Math"/>
              </a:rPr>
              <a:t>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8387" y="5936861"/>
            <a:ext cx="529134" cy="26975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 defTabSz="914400">
              <a:lnSpc>
                <a:spcPts val="1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V</a:t>
            </a:r>
            <a:endParaRPr lang="en-US" sz="24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9646" y="1683554"/>
            <a:ext cx="4203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Cambria Math"/>
                <a:cs typeface="Cambria Math"/>
              </a:rPr>
              <a:t>ℾ</a:t>
            </a:r>
            <a:endParaRPr lang="en-US" sz="3200" baseline="-2500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252"/>
            <a:ext cx="9144000" cy="1391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Constructing tuples with data-dependent number of Attribute-Value pairs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3896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29982"/>
            <a:ext cx="9144000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INNER Vs OUTER Correlation:</a:t>
            </a:r>
          </a:p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Capturing </a:t>
            </a:r>
            <a:r>
              <a:rPr lang="en-US" sz="4400" dirty="0" err="1" smtClean="0">
                <a:solidFill>
                  <a:prstClr val="white"/>
                </a:solidFill>
                <a:latin typeface="Calibri"/>
                <a:cs typeface="Calibri Light"/>
              </a:rPr>
              <a:t>Outerjoins</a:t>
            </a:r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, OUTER FLATTEN</a:t>
            </a:r>
            <a:endParaRPr lang="en-US" sz="44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80" y="2061754"/>
            <a:ext cx="2225262" cy="479624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ℾ = ⟨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readings</a:t>
            </a:r>
            <a:r>
              <a:rPr lang="en-US" sz="20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co : [],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no2: [0.7],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so2: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[0.5, 2]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}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5363" y="2057862"/>
            <a:ext cx="3542923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{g:v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},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v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n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357" y="5733887"/>
            <a:ext cx="2639414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 </a:t>
            </a:r>
          </a:p>
          <a:p>
            <a:pPr defTabSz="914400"/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'gas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g,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n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721" y="4088480"/>
            <a:ext cx="4331548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0" rIns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{{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0.5, 2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[0.5, 2]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 }}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6223" y="2045016"/>
            <a:ext cx="2335575" cy="481298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gas: 'no2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 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0.7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gas: 'so2,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0.5,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gas: 'so2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2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98" y="1846757"/>
            <a:ext cx="8945300" cy="501124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1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Can be thought of as SQL data model extension and restriction removal…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050" name="AutoShape 2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AutoShape 4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4" name="AutoShape 6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+ </a:t>
            </a:r>
            <a:r>
              <a:rPr lang="en-US" dirty="0" smtClean="0"/>
              <a:t>complex types: arrays, (nested) tuples, maps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igid schema is not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29982"/>
            <a:ext cx="9144000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INNER Vs OUTER Correlation:</a:t>
            </a:r>
          </a:p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Capturing </a:t>
            </a:r>
            <a:r>
              <a:rPr lang="en-US" sz="4400" dirty="0" err="1" smtClean="0">
                <a:solidFill>
                  <a:prstClr val="white"/>
                </a:solidFill>
                <a:latin typeface="Calibri"/>
                <a:cs typeface="Calibri Light"/>
              </a:rPr>
              <a:t>Outerjoins</a:t>
            </a:r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, OUTER FLATTEN</a:t>
            </a:r>
            <a:endParaRPr lang="en-US" sz="44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80" y="2061754"/>
            <a:ext cx="2225262" cy="479624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ℾ = ⟨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readings</a:t>
            </a:r>
            <a:r>
              <a:rPr lang="en-US" sz="20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co : [],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no2: [0.7],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so2: [0.5, 2]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}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5363" y="2057862"/>
            <a:ext cx="3542923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{g:v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INNER CORRELATE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v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n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357" y="5733887"/>
            <a:ext cx="2639414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 </a:t>
            </a:r>
          </a:p>
          <a:p>
            <a:pPr defTabSz="914400"/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'gas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g,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': n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721" y="3749276"/>
            <a:ext cx="4331548" cy="163121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0" rIns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{{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"no2"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"so2"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0.5, 2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"so2"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[0.5, 2]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 </a:t>
            </a:r>
            <a:endParaRPr lang="en-US" sz="2000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sz="2000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6223" y="2045016"/>
            <a:ext cx="2335575" cy="481298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'no2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 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0.7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0.5,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'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2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98" y="1846757"/>
            <a:ext cx="8945300" cy="501124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1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29982"/>
            <a:ext cx="9144000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INNER Vs OUTER Correlation:</a:t>
            </a:r>
          </a:p>
          <a:p>
            <a:pPr defTabSz="914400"/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Capturing </a:t>
            </a:r>
            <a:r>
              <a:rPr lang="en-US" sz="4400" dirty="0" err="1" smtClean="0">
                <a:solidFill>
                  <a:prstClr val="white"/>
                </a:solidFill>
                <a:latin typeface="Calibri"/>
                <a:cs typeface="Calibri Light"/>
              </a:rPr>
              <a:t>Outerjoins</a:t>
            </a:r>
            <a:r>
              <a:rPr lang="en-US" sz="4400" dirty="0" smtClean="0">
                <a:solidFill>
                  <a:prstClr val="white"/>
                </a:solidFill>
                <a:latin typeface="Calibri"/>
                <a:cs typeface="Calibri Light"/>
              </a:rPr>
              <a:t>, OUTER FLATTEN</a:t>
            </a:r>
            <a:endParaRPr lang="en-US" sz="44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80" y="2061754"/>
            <a:ext cx="2225262" cy="479624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ℾ = ⟨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readings</a:t>
            </a:r>
            <a:r>
              <a:rPr lang="en-US" sz="20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co : [],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no2: [0.7],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so2: [0.5, 2]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}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sz="2000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5363" y="2057862"/>
            <a:ext cx="3619123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readings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{g:v}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OUTER CORRELATE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v 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n</a:t>
            </a:r>
            <a:endParaRPr lang="en-US" sz="2000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357" y="5733887"/>
            <a:ext cx="2639414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 </a:t>
            </a:r>
          </a:p>
          <a:p>
            <a:pPr defTabSz="914400"/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gas: g,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n }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721" y="4088480"/>
            <a:ext cx="4331548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0" rIns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{{ ⟨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"co"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[]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missing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"no2"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"so2"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[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0.5, 2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0.5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     ⟨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"co"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[0.5, 2]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/>
                <a:cs typeface="Cambria Math"/>
              </a:rPr>
              <a:t> ⟩ }}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6223" y="2045016"/>
            <a:ext cx="2335575" cy="481298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no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'co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   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null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'no2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 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0.7 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0.5,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}, {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gas: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'so2</a:t>
            </a:r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',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num: 2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98" y="1846757"/>
            <a:ext cx="8945300" cy="5011243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1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27" y="838923"/>
            <a:ext cx="9397592" cy="4957171"/>
            <a:chOff x="26627" y="27783"/>
            <a:chExt cx="8558784" cy="4308243"/>
          </a:xfrm>
        </p:grpSpPr>
        <p:sp>
          <p:nvSpPr>
            <p:cNvPr id="2" name="Rectangle 1"/>
            <p:cNvSpPr/>
            <p:nvPr/>
          </p:nvSpPr>
          <p:spPr>
            <a:xfrm>
              <a:off x="26627" y="108411"/>
              <a:ext cx="8558784" cy="4227615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9552" y="322212"/>
              <a:ext cx="2275914" cy="240738"/>
            </a:xfrm>
            <a:prstGeom prst="rect">
              <a:avLst/>
            </a:prstGeom>
            <a:ln w="6350">
              <a:solidFill>
                <a:schemeClr val="tx1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FROM   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co_readings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c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0580" y="325235"/>
              <a:ext cx="2262287" cy="37472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{{ 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sensor  : 1,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readings: {{ 0.3, 0.5 }},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number  : 2,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average : 0.4</a:t>
              </a: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}, 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sensor  : 2,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readings: {{ 0.6 }},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number  : 1,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average : 0.6</a:t>
              </a: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 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}}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24428" y="138239"/>
              <a:ext cx="601248" cy="1916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defTabSz="914400">
                <a:lnSpc>
                  <a:spcPts val="1000"/>
                </a:lnSpc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Result</a:t>
              </a:r>
              <a:endParaRPr lang="en-US" sz="1200" b="1" dirty="0" smtClean="0">
                <a:solidFill>
                  <a:prstClr val="black"/>
                </a:solidFill>
                <a:latin typeface="Calibri"/>
                <a:cs typeface="Consolas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7447" y="645631"/>
              <a:ext cx="3916887" cy="5617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2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200" i="1" baseline="-250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1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=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{sensor: 1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, co: 0.3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}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⟩</a:t>
              </a:r>
            </a:p>
            <a:p>
              <a:pPr defTabSz="914400"/>
              <a:r>
                <a:rPr lang="en-US" sz="12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2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2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= ⟨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{sensor: 1, co: 0.5}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⟩</a:t>
              </a:r>
            </a:p>
            <a:p>
              <a:pPr defTabSz="914400"/>
              <a:r>
                <a:rPr lang="en-US" sz="12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b</a:t>
              </a:r>
              <a:r>
                <a:rPr lang="en-US" sz="1200" i="1" baseline="-250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3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=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{sensor: 2, co: 0.6}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⟩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463" y="130495"/>
              <a:ext cx="986132" cy="1916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algn="r" defTabSz="914400">
                <a:lnSpc>
                  <a:spcPts val="1000"/>
                </a:lnSpc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E</a:t>
              </a:r>
              <a:r>
                <a:rPr lang="en-US" sz="1200" b="1" dirty="0" smtClean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nvironment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79693" y="130495"/>
              <a:ext cx="1546197" cy="1916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1000"/>
                </a:lnSpc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Query </a:t>
              </a:r>
              <a:r>
                <a:rPr lang="en-US" sz="1200" b="1" dirty="0" smtClean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1 (Core SQL++)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2461" y="27783"/>
              <a:ext cx="325854" cy="3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>
                  <a:solidFill>
                    <a:prstClr val="black"/>
                  </a:solidFill>
                  <a:latin typeface="Cambria Math"/>
                  <a:cs typeface="Cambria Math"/>
                </a:rPr>
                <a:t>⊢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80275" y="27783"/>
              <a:ext cx="363812" cy="3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>
                  <a:solidFill>
                    <a:prstClr val="black"/>
                  </a:solidFill>
                  <a:latin typeface="Cambria Math"/>
                  <a:cs typeface="Cambria Math"/>
                </a:rPr>
                <a:t>→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69552" y="1304156"/>
              <a:ext cx="2275913" cy="401230"/>
            </a:xfrm>
            <a:prstGeom prst="rect">
              <a:avLst/>
            </a:prstGeom>
            <a:ln w="6350">
              <a:solidFill>
                <a:schemeClr val="tx1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GROUP BY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c.sensor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s; 	GROUP AS grp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67447" y="1774668"/>
              <a:ext cx="3916887" cy="5617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91440">
              <a:spAutoFit/>
            </a:bodyPr>
            <a:lstStyle/>
            <a:p>
              <a:pPr defTabSz="914400"/>
              <a:r>
                <a:rPr lang="en-US" sz="1200" i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b'</a:t>
              </a:r>
              <a:r>
                <a:rPr lang="en-US" sz="1200" i="1" baseline="-250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1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=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s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1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, 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grp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 {{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sensor: 1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, co: 0.3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}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}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,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                                            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{sensor: 1, co: 0.5}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}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}} ⟩</a:t>
              </a:r>
            </a:p>
            <a:p>
              <a:pPr defTabSz="914400"/>
              <a:r>
                <a:rPr lang="en-US" sz="1200" i="1" dirty="0">
                  <a:solidFill>
                    <a:prstClr val="black"/>
                  </a:solidFill>
                  <a:latin typeface="Cambria Math"/>
                  <a:cs typeface="Cambria Math"/>
                </a:rPr>
                <a:t>b'</a:t>
              </a:r>
              <a:r>
                <a:rPr lang="en-US" sz="1200" i="1" baseline="-25000" dirty="0">
                  <a:solidFill>
                    <a:prstClr val="black"/>
                  </a:solidFill>
                  <a:latin typeface="Cambria Math"/>
                  <a:cs typeface="Cambria Math"/>
                </a:rPr>
                <a:t>2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= ⟨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s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2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, 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grp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: {{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{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c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: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{sensor: 2, co: 0.6}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} 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}} ⟩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1796843" y="1883753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86503" y="322769"/>
              <a:ext cx="1547564" cy="37327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txBody>
            <a:bodyPr wrap="square" lIns="91440" rIns="0" anchor="ctr">
              <a:noAutofit/>
            </a:bodyPr>
            <a:lstStyle/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ℾ = </a:t>
              </a:r>
              <a:r>
                <a:rPr lang="en-US" sz="1200">
                  <a:solidFill>
                    <a:prstClr val="black"/>
                  </a:solidFill>
                  <a:latin typeface="Cambria Math"/>
                  <a:cs typeface="Cambria Math"/>
                </a:rPr>
                <a:t>⟨</a:t>
              </a:r>
              <a:r>
                <a:rPr lang="en-US" sz="1200" dirty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co_readings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:</a:t>
              </a:r>
              <a:r>
                <a:rPr lang="en-US" sz="1200" b="1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{{</a:t>
              </a: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{ sensor: 1</a:t>
              </a:r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,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  <a:latin typeface="Consolas"/>
                  <a:cs typeface="Consolas"/>
                </a:rPr>
                <a:t>co    : 0.3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},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{ sensor: 1,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   </a:t>
              </a:r>
              <a:r>
                <a:rPr lang="en-US" sz="1200" dirty="0" err="1" smtClean="0">
                  <a:solidFill>
                    <a:prstClr val="black"/>
                  </a:solidFill>
                  <a:latin typeface="Consolas"/>
                  <a:cs typeface="Consolas"/>
                </a:rPr>
                <a:t>co    : 0.5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},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 { sensor: 2,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/>
                  <a:cs typeface="Consolas"/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co    : 0.6 }</a:t>
              </a:r>
            </a:p>
            <a:p>
              <a:pPr defTabSz="914400"/>
              <a:endParaRPr lang="en-US" sz="12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/>
                  <a:cs typeface="Consolas"/>
                </a:rPr>
                <a:t> }}</a:t>
              </a:r>
              <a:r>
                <a:rPr lang="en-US" sz="1200" dirty="0" smtClean="0">
                  <a:solidFill>
                    <a:prstClr val="black"/>
                  </a:solidFill>
                  <a:latin typeface="Cambria Math"/>
                  <a:cs typeface="Cambria Math"/>
                </a:rPr>
                <a:t> </a:t>
              </a:r>
              <a:endParaRPr lang="en-US" sz="1200" dirty="0" smtClean="0">
                <a:solidFill>
                  <a:prstClr val="black"/>
                </a:solidFill>
                <a:latin typeface="Consolas"/>
                <a:cs typeface="Consolas"/>
              </a:endParaRPr>
            </a:p>
            <a:p>
              <a:pPr defTabSz="914400"/>
              <a:r>
                <a:rPr lang="en-US" sz="1200">
                  <a:solidFill>
                    <a:prstClr val="black"/>
                  </a:solidFill>
                  <a:latin typeface="Cambria Math"/>
                  <a:cs typeface="Cambria Math"/>
                </a:rPr>
                <a:t>⟩</a:t>
              </a:r>
              <a:endParaRPr lang="en-US" sz="1200" dirty="0" smtClean="0">
                <a:solidFill>
                  <a:prstClr val="black"/>
                </a:solidFill>
                <a:latin typeface="Cambria Math"/>
                <a:cs typeface="Cambria Math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1794358" y="750157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678036" y="2436861"/>
              <a:ext cx="2267430" cy="152467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ELEMENT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{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err="1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sensor:s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readings:</a:t>
              </a:r>
            </a:p>
            <a:p>
              <a:pPr defTabSz="914400"/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(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ELEMENT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g.c.co 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FROM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grp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g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), 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number: count(grp),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average: </a:t>
              </a:r>
              <a:r>
                <a:rPr lang="en-US" sz="1200" dirty="0" err="1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avg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(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ELEMENT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g.c.co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FROM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grp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g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) }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9333" y="2445327"/>
              <a:ext cx="2269067" cy="1685164"/>
            </a:xfrm>
            <a:prstGeom prst="rect">
              <a:avLst/>
            </a:prstGeom>
            <a:solidFill>
              <a:schemeClr val="bg1"/>
            </a:solidFill>
            <a:ln w="6350" cap="sq">
              <a:solidFill>
                <a:schemeClr val="tx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c.sensor     </a:t>
              </a:r>
              <a:r>
                <a:rPr lang="en-US" sz="1200" b="1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sensor,</a:t>
              </a:r>
            </a:p>
            <a:p>
              <a:pPr defTabSz="914400"/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(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SELECT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ELEMENT g.c.co</a:t>
              </a:r>
              <a:endParaRPr lang="en-US" sz="12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FROM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group </a:t>
              </a:r>
              <a:r>
                <a:rPr lang="en-US" sz="1200" b="1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g)</a:t>
              </a:r>
            </a:p>
            <a:p>
              <a:pPr defTabSz="914400"/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          </a:t>
              </a:r>
              <a:r>
                <a:rPr lang="en-US" sz="1200" b="1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readings,  </a:t>
              </a:r>
            </a:p>
            <a:p>
              <a:pPr defTabSz="914400"/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count(*)     </a:t>
              </a:r>
              <a:r>
                <a:rPr lang="en-US" sz="1200" b="1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number,</a:t>
              </a:r>
            </a:p>
            <a:p>
              <a:pPr defTabSz="914400"/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avg(c.co)    </a:t>
              </a:r>
              <a:r>
                <a:rPr lang="en-US" sz="1200" b="1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average</a:t>
              </a:r>
            </a:p>
            <a:p>
              <a:pPr defTabSz="914400"/>
              <a:endParaRPr lang="en-US" sz="12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endParaRPr lang="en-US" sz="12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endParaRPr lang="en-US" sz="1200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79333" y="322212"/>
              <a:ext cx="2269068" cy="240738"/>
            </a:xfrm>
            <a:prstGeom prst="rect">
              <a:avLst/>
            </a:prstGeom>
            <a:solidFill>
              <a:schemeClr val="bg1"/>
            </a:solidFill>
            <a:ln w="6350" cap="sq">
              <a:solidFill>
                <a:schemeClr val="tx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FROM    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co_readings </a:t>
              </a:r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AS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79333" y="1304156"/>
              <a:ext cx="2269069" cy="240738"/>
            </a:xfrm>
            <a:prstGeom prst="rect">
              <a:avLst/>
            </a:prstGeom>
            <a:solidFill>
              <a:schemeClr val="bg1"/>
            </a:solidFill>
            <a:ln w="6350" cap="sq">
              <a:solidFill>
                <a:schemeClr val="tx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GROUP BY </a:t>
              </a:r>
              <a:r>
                <a:rPr lang="en-US" sz="12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c.sensor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072511" y="1883753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070026" y="750157"/>
              <a:ext cx="1" cy="401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952575" y="130495"/>
              <a:ext cx="2343550" cy="1916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1000"/>
                </a:lnSpc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Query 2 (with </a:t>
              </a:r>
              <a:r>
                <a:rPr lang="en-US" sz="1200" b="1" dirty="0" smtClean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SQL++ syntactic </a:t>
              </a:r>
              <a:r>
                <a:rPr lang="en-US" sz="1200" b="1" dirty="0">
                  <a:solidFill>
                    <a:prstClr val="black"/>
                  </a:solidFill>
                  <a:latin typeface="Calibri"/>
                  <a:cs typeface="Consolas" pitchFamily="49" charset="0"/>
                </a:rPr>
                <a:t>sugar)</a:t>
              </a:r>
              <a:endParaRPr lang="en-US" sz="1200" b="1" dirty="0" smtClean="0">
                <a:solidFill>
                  <a:prstClr val="black"/>
                </a:solidFill>
                <a:latin typeface="Calibri"/>
                <a:cs typeface="Consolas" pitchFamily="49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7923" y="6223798"/>
            <a:ext cx="814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Alike OQL and unlike SQL’s semantics, the SELECT clause semantics  make sense just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by knowing the incoming variables (and environment)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4748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Calibri"/>
                <a:cs typeface="Calibri Light"/>
              </a:rPr>
              <a:t>An </a:t>
            </a:r>
            <a:r>
              <a:rPr lang="en-US" sz="3200" dirty="0" err="1" smtClean="0">
                <a:solidFill>
                  <a:prstClr val="white"/>
                </a:solidFill>
                <a:latin typeface="Calibri"/>
                <a:cs typeface="Calibri Light"/>
              </a:rPr>
              <a:t>OQLish</a:t>
            </a:r>
            <a:r>
              <a:rPr lang="en-US" sz="3200" dirty="0" smtClean="0">
                <a:solidFill>
                  <a:prstClr val="white"/>
                </a:solidFill>
                <a:latin typeface="Calibri"/>
                <a:cs typeface="Calibri Light"/>
              </a:rPr>
              <a:t> GROUP BY, at a deeper level than SQL’s</a:t>
            </a:r>
            <a:endParaRPr lang="en-US" sz="32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54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00906" y="188965"/>
            <a:ext cx="8333493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prstDash val="sysDash"/>
          </a:ln>
        </p:spPr>
        <p:txBody>
          <a:bodyPr wrap="square" lIns="91440" rIns="0" anchor="ctr"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⟨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sensors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sz="1100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{{ { sensor: "s1", reading: {co: 0.7, no2: 2  } }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                       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 sensor: "s2", reading: {co: 0.5, so2: 1.3} } }} 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4403" y="667590"/>
            <a:ext cx="2835129" cy="43088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sensors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INNER CORRELATE 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s.reading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{g:v}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39326" y="465668"/>
            <a:ext cx="30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>
                <a:solidFill>
                  <a:prstClr val="black"/>
                </a:solidFill>
                <a:latin typeface="Cambria Math"/>
                <a:cs typeface="Cambria Math"/>
              </a:rPr>
              <a:t>⊢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32152" y="1354560"/>
            <a:ext cx="241134" cy="2274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 defTabSz="914400">
              <a:lnSpc>
                <a:spcPts val="1000"/>
              </a:lnSpc>
            </a:pPr>
            <a:r>
              <a:rPr lang="en-US" sz="11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Q</a:t>
            </a:r>
            <a:endParaRPr lang="en-US" sz="11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8981" y="256838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>
                <a:solidFill>
                  <a:prstClr val="black"/>
                </a:solidFill>
                <a:latin typeface="Cambria Math"/>
                <a:cs typeface="Cambria Math"/>
              </a:rPr>
              <a:t>↓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28776" y="2856908"/>
            <a:ext cx="241134" cy="2274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 defTabSz="914400">
              <a:lnSpc>
                <a:spcPts val="1000"/>
              </a:lnSpc>
            </a:pPr>
            <a:r>
              <a:rPr lang="en-US" sz="1100" b="1" dirty="0">
                <a:solidFill>
                  <a:prstClr val="black"/>
                </a:solidFill>
                <a:latin typeface="Calibri"/>
                <a:cs typeface="Consolas" pitchFamily="49" charset="0"/>
              </a:rPr>
              <a:t>V</a:t>
            </a:r>
            <a:endParaRPr lang="en-US" sz="1100" b="1" dirty="0" smtClean="0">
              <a:solidFill>
                <a:prstClr val="black"/>
              </a:solidFill>
              <a:latin typeface="Calibri"/>
              <a:cs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399" y="1098597"/>
            <a:ext cx="2835134" cy="2616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GROUP BY 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g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397" y="1352588"/>
            <a:ext cx="2835135" cy="110799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Ins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ELEMENT</a:t>
            </a:r>
            <a:r>
              <a:rPr lang="en-US" sz="11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gas: x,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reading: (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FROM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group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p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ATTRIBUTE</a:t>
            </a:r>
          </a:p>
          <a:p>
            <a:pPr defTabSz="914400"/>
            <a:r>
              <a:rPr lang="en-US" sz="11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p.s.sensor : p.v )}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4398" y="2804798"/>
            <a:ext cx="8330001" cy="60016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rIns="0" anchor="ctr"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 { gas: "co",  reading: { s1: 0.7, s2: 0.5 },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gas: "no2", reading: { s1: 2 },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{ gas: "so2", reading: { s2: 1.3 } }}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453215" y="1051960"/>
            <a:ext cx="198967" cy="1778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3151713" y="668763"/>
            <a:ext cx="5382687" cy="769441"/>
          </a:xfrm>
          <a:prstGeom prst="wedgeRectCallout">
            <a:avLst>
              <a:gd name="adj1" fmla="val -59639"/>
              <a:gd name="adj2" fmla="val 14038"/>
            </a:avLst>
          </a:prstGeom>
          <a:solidFill>
            <a:schemeClr val="bg1">
              <a:lumMod val="8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{{ 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 sensor:"s1",reading:{co:0.7,no2:2} 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"co"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0.7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 sensor:"s1",reading:{co:0.7,no2:2} 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"no2"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 sensor:"s2",reading:{co:0.5,so2:1.3} 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"co"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0.5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 sensor:"s2",reading:{co:0.5,so2:1.3} 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"so2"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v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1.3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 }}</a:t>
            </a:r>
            <a:endParaRPr lang="en-US" sz="1100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53214" y="1312310"/>
            <a:ext cx="198967" cy="1778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27" y="140930"/>
            <a:ext cx="8558784" cy="3313470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9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151722" y="1487995"/>
            <a:ext cx="5382678" cy="1277273"/>
          </a:xfrm>
          <a:prstGeom prst="wedgeRectCallout">
            <a:avLst>
              <a:gd name="adj1" fmla="val -60288"/>
              <a:gd name="adj2" fmla="val -54725"/>
            </a:avLst>
          </a:prstGeom>
          <a:solidFill>
            <a:schemeClr val="bg1">
              <a:lumMod val="8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{{ 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x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"co"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  <a:endParaRPr lang="en-US" sz="110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{s:{ sensor:"s1",reading:{co:0.7,no2:2} },  g:"co",v:0.7},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    {s:{ sensor:"s2",reading:{co:0.5,so2:1.3} },g:"co",v:0.5} }}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x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"no2"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  <a:endParaRPr lang="en-US" sz="110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{s:{ sensor:"s1",reading:{co:0.7,no2:2} },  g:"no2",v:2} }}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⟩,</a:t>
            </a:r>
            <a:endParaRPr lang="en-US" sz="11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⟨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x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"so2"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,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Cambria Math"/>
                <a:cs typeface="Cambria Math"/>
              </a:rPr>
              <a:t> :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  <a:endParaRPr lang="en-US" sz="110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         </a:t>
            </a:r>
            <a:r>
              <a:rPr lang="en-US" sz="1100" dirty="0">
                <a:solidFill>
                  <a:prstClr val="black"/>
                </a:solidFill>
                <a:latin typeface="Consolas"/>
                <a:cs typeface="Consolas"/>
              </a:rPr>
              <a:t>{s:{ sensor:"s2",reading:{co:0.5,so2:1.3} },g:"so2",v:1.3} }}</a:t>
            </a:r>
            <a:r>
              <a:rPr lang="en-US" sz="1100">
                <a:solidFill>
                  <a:prstClr val="black"/>
                </a:solidFill>
                <a:latin typeface="Cambria Math"/>
                <a:cs typeface="Cambria Math"/>
              </a:rPr>
              <a:t> ⟩ }}</a:t>
            </a:r>
            <a:endParaRPr lang="en-US" sz="1100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8113" y="201743"/>
            <a:ext cx="28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mbria Math"/>
                <a:cs typeface="Cambria Math"/>
              </a:rPr>
              <a:t>ℾ</a:t>
            </a:r>
            <a:endParaRPr lang="en-US" sz="1400" baseline="-2500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47758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36" y="1247199"/>
            <a:ext cx="8825333" cy="513104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Goal: Queries that input/output any JSON type, yet backwards compatible with SQL</a:t>
            </a:r>
          </a:p>
          <a:p>
            <a:endParaRPr lang="en-US" sz="2400" dirty="0">
              <a:latin typeface="Calibri Light"/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Adjust SQL syntax/semantics for heterogeneity, complex values</a:t>
            </a:r>
            <a:br>
              <a:rPr lang="en-US" sz="2400" dirty="0">
                <a:latin typeface="Calibri Light"/>
                <a:cs typeface="Calibri Light"/>
              </a:rPr>
            </a:br>
            <a:endParaRPr lang="en-US" sz="2400" dirty="0">
              <a:latin typeface="Calibri Light"/>
              <a:cs typeface="Calibri Light"/>
            </a:endParaRPr>
          </a:p>
          <a:p>
            <a:r>
              <a:rPr lang="en-US" sz="2400" dirty="0">
                <a:latin typeface="Calibri Light"/>
                <a:cs typeface="Calibri Light"/>
              </a:rPr>
              <a:t>Achieved with few extensions and SQL limitation removals</a:t>
            </a:r>
          </a:p>
          <a:p>
            <a:pPr lvl="1"/>
            <a:r>
              <a:rPr lang="en-US" sz="2000" b="1" dirty="0">
                <a:latin typeface="Calibri Light"/>
                <a:cs typeface="Calibri Light"/>
              </a:rPr>
              <a:t>Element Variables</a:t>
            </a:r>
          </a:p>
          <a:p>
            <a:pPr lvl="1"/>
            <a:r>
              <a:rPr lang="en-US" sz="2000" b="1" dirty="0">
                <a:latin typeface="Calibri Light"/>
                <a:cs typeface="Calibri Light"/>
              </a:rPr>
              <a:t>Correlated Subqueries</a:t>
            </a:r>
            <a:r>
              <a:rPr lang="en-US" sz="2000" dirty="0">
                <a:latin typeface="Calibri Light"/>
                <a:cs typeface="Calibri Light"/>
              </a:rPr>
              <a:t> (in FROM and SELECT clauses)</a:t>
            </a:r>
          </a:p>
          <a:p>
            <a:pPr lvl="1"/>
            <a:r>
              <a:rPr lang="en-US" sz="2000" b="1" dirty="0">
                <a:latin typeface="Calibri Light"/>
                <a:cs typeface="Calibri Light"/>
              </a:rPr>
              <a:t>Optional utilization of Input Order</a:t>
            </a:r>
          </a:p>
          <a:p>
            <a:pPr lvl="1"/>
            <a:r>
              <a:rPr lang="en-US" sz="2000" b="1" dirty="0">
                <a:latin typeface="Calibri Light"/>
                <a:cs typeface="Calibri Light"/>
              </a:rPr>
              <a:t>Grouping indendent of Aggregation Functions</a:t>
            </a:r>
          </a:p>
          <a:p>
            <a:pPr lvl="1"/>
            <a:r>
              <a:rPr lang="en-US" sz="2000" dirty="0">
                <a:latin typeface="Calibri Light"/>
                <a:cs typeface="Calibri Light"/>
              </a:rPr>
              <a:t>... and a few more details</a:t>
            </a:r>
            <a:br>
              <a:rPr lang="en-US" sz="2000" dirty="0">
                <a:latin typeface="Calibri Light"/>
                <a:cs typeface="Calibri Light"/>
              </a:rPr>
            </a:b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Summing Up: The </a:t>
            </a:r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SQL++ 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Changes </a:t>
            </a:r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to SQL</a:t>
            </a:r>
          </a:p>
        </p:txBody>
      </p:sp>
    </p:spTree>
    <p:extLst>
      <p:ext uri="{BB962C8B-B14F-4D97-AF65-F5344CB8AC3E}">
        <p14:creationId xmlns:p14="http://schemas.microsoft.com/office/powerpoint/2010/main" val="220651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0453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SQL’s * </a:t>
            </a:r>
          </a:p>
          <a:p>
            <a:pPr lvl="1"/>
            <a:r>
              <a:rPr lang="en-US" dirty="0" smtClean="0"/>
              <a:t>Could be done using ranging over attributes</a:t>
            </a:r>
          </a:p>
          <a:p>
            <a:pPr lvl="1"/>
            <a:r>
              <a:rPr lang="en-US" dirty="0" smtClean="0"/>
              <a:t>It is easily replaced by ability to project in SELECT full tuples (or full </a:t>
            </a:r>
            <a:r>
              <a:rPr lang="en-US" dirty="0" err="1" smtClean="0"/>
              <a:t>anythings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An optimizable implementation needs schema</a:t>
            </a:r>
          </a:p>
          <a:p>
            <a:pPr lvl="2"/>
            <a:r>
              <a:rPr lang="en-US" dirty="0" smtClean="0"/>
              <a:t>Consider the view V = SELECT * FROM R </a:t>
            </a:r>
            <a:r>
              <a:rPr lang="en-US" dirty="0" err="1" smtClean="0"/>
              <a:t>r</a:t>
            </a:r>
            <a:r>
              <a:rPr lang="en-US" dirty="0" smtClean="0"/>
              <a:t>, S </a:t>
            </a:r>
            <a:r>
              <a:rPr lang="en-US" dirty="0" err="1" smtClean="0"/>
              <a:t>s</a:t>
            </a:r>
            <a:r>
              <a:rPr lang="en-US" dirty="0" smtClean="0"/>
              <a:t>, T </a:t>
            </a:r>
            <a:r>
              <a:rPr lang="en-US" dirty="0" err="1" smtClean="0"/>
              <a:t>t</a:t>
            </a:r>
            <a:r>
              <a:rPr lang="en-US" dirty="0" smtClean="0"/>
              <a:t> WHERE …</a:t>
            </a:r>
          </a:p>
          <a:p>
            <a:pPr lvl="2"/>
            <a:r>
              <a:rPr lang="en-US" dirty="0" smtClean="0"/>
              <a:t>How do you push a condition?</a:t>
            </a:r>
          </a:p>
          <a:p>
            <a:pPr lvl="3"/>
            <a:r>
              <a:rPr lang="en-US" dirty="0" smtClean="0"/>
              <a:t>SELECT … FROM V </a:t>
            </a:r>
            <a:r>
              <a:rPr lang="en-US" dirty="0" err="1" smtClean="0"/>
              <a:t>v</a:t>
            </a:r>
            <a:r>
              <a:rPr lang="en-US" dirty="0" smtClean="0"/>
              <a:t> WHERE </a:t>
            </a:r>
            <a:r>
              <a:rPr lang="en-US" dirty="0" err="1" smtClean="0"/>
              <a:t>v.foo</a:t>
            </a:r>
            <a:r>
              <a:rPr lang="en-US" dirty="0" smtClean="0"/>
              <a:t> = </a:t>
            </a:r>
            <a:r>
              <a:rPr lang="en-US" dirty="0" err="1" smtClean="0"/>
              <a:t>sth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Selected SQL operations (UNION) that rely on attributes having a certain order in their tuples </a:t>
            </a:r>
          </a:p>
          <a:p>
            <a:endParaRPr lang="en-US" dirty="0"/>
          </a:p>
          <a:p>
            <a:r>
              <a:rPr lang="en-US" dirty="0" smtClean="0"/>
              <a:t>SQL’s coercion of subqueries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What SQL aspects have been omitted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2796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4833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if in</a:t>
            </a:r>
            <a:endParaRPr lang="en-US" b="1" dirty="0" smtClean="0"/>
          </a:p>
          <a:p>
            <a:r>
              <a:rPr lang="en-US" b="1" dirty="0" smtClean="0"/>
              <a:t>FROM </a:t>
            </a:r>
            <a:r>
              <a:rPr lang="en-US" b="1" dirty="0" err="1" smtClean="0"/>
              <a:t>coll</a:t>
            </a:r>
            <a:r>
              <a:rPr lang="en-US" b="1" dirty="0" smtClean="0"/>
              <a:t> v</a:t>
            </a:r>
          </a:p>
          <a:p>
            <a:pPr lvl="1"/>
            <a:r>
              <a:rPr lang="en-US" sz="2800" b="1" dirty="0" err="1"/>
              <a:t>c</a:t>
            </a:r>
            <a:r>
              <a:rPr lang="en-US" sz="2800" b="1" dirty="0" err="1" smtClean="0"/>
              <a:t>oll</a:t>
            </a:r>
            <a:r>
              <a:rPr lang="en-US" b="1" dirty="0" smtClean="0"/>
              <a:t> </a:t>
            </a:r>
            <a:r>
              <a:rPr lang="en-US" dirty="0" smtClean="0"/>
              <a:t>is not a bag/array (</a:t>
            </a:r>
            <a:r>
              <a:rPr lang="en-US" dirty="0" err="1" smtClean="0"/>
              <a:t>eg</a:t>
            </a:r>
            <a:r>
              <a:rPr lang="en-US" dirty="0" smtClean="0"/>
              <a:t>, is a tuple or a scalar)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SELECT </a:t>
            </a:r>
            <a:r>
              <a:rPr lang="en-US" b="1" dirty="0" err="1" smtClean="0"/>
              <a:t>x.foo</a:t>
            </a:r>
            <a:r>
              <a:rPr lang="en-US" b="1" dirty="0" smtClean="0"/>
              <a:t> AS bar</a:t>
            </a:r>
          </a:p>
          <a:p>
            <a:pPr lvl="1"/>
            <a:r>
              <a:rPr lang="en-US" sz="2800" b="1" dirty="0" smtClean="0"/>
              <a:t>x </a:t>
            </a:r>
            <a:r>
              <a:rPr lang="en-US" sz="2800" dirty="0" smtClean="0"/>
              <a:t>has no</a:t>
            </a:r>
            <a:r>
              <a:rPr lang="en-US" sz="2800" b="1" dirty="0" smtClean="0"/>
              <a:t> foo</a:t>
            </a:r>
          </a:p>
          <a:p>
            <a:pPr lvl="1"/>
            <a:endParaRPr lang="en-US" sz="2800" b="1" dirty="0"/>
          </a:p>
          <a:p>
            <a:r>
              <a:rPr lang="en-US" b="1" dirty="0" err="1" smtClean="0"/>
              <a:t>x.foo</a:t>
            </a:r>
            <a:r>
              <a:rPr lang="en-US" b="1" dirty="0" smtClean="0"/>
              <a:t> = </a:t>
            </a:r>
            <a:r>
              <a:rPr lang="en-US" b="1" dirty="0" err="1" smtClean="0"/>
              <a:t>x.bar</a:t>
            </a:r>
            <a:endParaRPr lang="en-US" sz="3200" b="1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hen different types or missing sides</a:t>
            </a:r>
          </a:p>
          <a:p>
            <a:pPr lvl="1"/>
            <a:endParaRPr lang="en-US" dirty="0"/>
          </a:p>
          <a:p>
            <a:r>
              <a:rPr lang="en-US" dirty="0" smtClean="0"/>
              <a:t>For good or bad many options have been taken!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7550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Operations in the absence of information and/or absence of typing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2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036505" y="4163609"/>
            <a:ext cx="4695590" cy="24677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6505" y="1755648"/>
            <a:ext cx="4695590" cy="21510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" y="4828066"/>
            <a:ext cx="3328416" cy="18032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9220" y="3626272"/>
            <a:ext cx="17459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srgbClr val="FFC000">
                    <a:lumMod val="75000"/>
                  </a:srgbClr>
                </a:solidFill>
                <a:latin typeface="Source Sans Pro" panose="020B0503030403020204" pitchFamily="34" charset="0"/>
              </a:rPr>
              <a:t>SQL-on-</a:t>
            </a:r>
            <a:r>
              <a:rPr lang="fr-FR" dirty="0" err="1" smtClean="0">
                <a:solidFill>
                  <a:srgbClr val="FFC000">
                    <a:lumMod val="75000"/>
                  </a:srgbClr>
                </a:solidFill>
                <a:latin typeface="Source Sans Pro" panose="020B0503030403020204" pitchFamily="34" charset="0"/>
              </a:rPr>
              <a:t>Hadoop</a:t>
            </a:r>
            <a:endParaRPr lang="fr-FR" dirty="0" smtClean="0">
              <a:solidFill>
                <a:srgbClr val="FFC000">
                  <a:lumMod val="75000"/>
                </a:srgbClr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" y="1755648"/>
            <a:ext cx="3328416" cy="27919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Apache 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2" y="1958912"/>
            <a:ext cx="10858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CId7-RJjGcU/U0_RBIfsBaI/AAAAAAAABB4/mTpudAGN8LU/s1600/pig-on-elepha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25" y="1958912"/>
            <a:ext cx="1137734" cy="10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643" y="269124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PIG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30" name="Picture 6" descr="IBM BigInsights Hadoop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" y="3153714"/>
            <a:ext cx="2242787" cy="10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1658" y="390672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Jaql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10" y="2054699"/>
            <a:ext cx="2000250" cy="904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4588" y="250713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CQL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34" name="Picture 10" descr="http://ddf912383141a8d7bbe4-e053e711fc85de3290f121ef0f0e3a1f.r87.cf1.rackcdn.com/mongoDB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3" y="2054698"/>
            <a:ext cx="2465307" cy="8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ouchbase.com/sites/default/files/uploads/all/images/company/couchbase-circle-symb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48" y="2961226"/>
            <a:ext cx="633682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5777" y="341024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N1QL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98" y="2964451"/>
            <a:ext cx="2183986" cy="698482"/>
          </a:xfrm>
          <a:prstGeom prst="rect">
            <a:avLst/>
          </a:prstGeom>
        </p:spPr>
      </p:pic>
      <p:pic>
        <p:nvPicPr>
          <p:cNvPr id="1038" name="Picture 14" descr="http://www.trainingdragon.co.uk/content_files/image/listing_images/original/courses-sql-935-16.jpg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3" y="5341751"/>
            <a:ext cx="1244929" cy="9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84" y="4400737"/>
            <a:ext cx="2501242" cy="6852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02070" y="501054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AQL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30" y="5364881"/>
            <a:ext cx="1704762" cy="1038095"/>
          </a:xfrm>
          <a:prstGeom prst="rect">
            <a:avLst/>
          </a:prstGeom>
        </p:spPr>
      </p:pic>
      <p:pic>
        <p:nvPicPr>
          <p:cNvPr id="1040" name="Picture 16" descr="http://www.unityjdbc.com/img/unityjdbc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26" y="5617228"/>
            <a:ext cx="1971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17613" y="6137764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MongoDB</a:t>
            </a:r>
            <a:r>
              <a:rPr lang="fr-FR" dirty="0" smtClean="0">
                <a:solidFill>
                  <a:prstClr val="black"/>
                </a:solidFill>
                <a:latin typeface="Impact" panose="020B0806030902050204" pitchFamily="34" charset="0"/>
              </a:rPr>
              <a:t> driver</a:t>
            </a:r>
            <a:endParaRPr lang="fr-FR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9220" y="1542548"/>
            <a:ext cx="165340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Calibri Light"/>
                <a:cs typeface="Calibri Light"/>
              </a:rPr>
              <a:t>SQL-on-</a:t>
            </a:r>
            <a:r>
              <a:rPr lang="fr-FR" b="1" dirty="0" err="1" smtClean="0">
                <a:solidFill>
                  <a:srgbClr val="FFC000">
                    <a:lumMod val="60000"/>
                    <a:lumOff val="40000"/>
                  </a:srgbClr>
                </a:solidFill>
                <a:latin typeface="Calibri Light"/>
                <a:cs typeface="Calibri Light"/>
              </a:rPr>
              <a:t>Hadoop</a:t>
            </a:r>
            <a:endParaRPr lang="fr-FR" b="1" dirty="0" smtClean="0">
              <a:solidFill>
                <a:srgbClr val="FFC000">
                  <a:lumMod val="60000"/>
                  <a:lumOff val="40000"/>
                </a:srgbClr>
              </a:solidFill>
              <a:latin typeface="Calibri Light"/>
              <a:cs typeface="Calibri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332" y="4643400"/>
            <a:ext cx="158248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white">
                    <a:lumMod val="50000"/>
                  </a:prstClr>
                </a:solidFill>
                <a:latin typeface="Calibri Light"/>
                <a:cs typeface="Calibri Light"/>
              </a:rPr>
              <a:t>SQL &amp; </a:t>
            </a:r>
            <a:r>
              <a:rPr lang="fr-FR" b="1" dirty="0" err="1" smtClean="0">
                <a:solidFill>
                  <a:prstClr val="white">
                    <a:lumMod val="50000"/>
                  </a:prstClr>
                </a:solidFill>
                <a:latin typeface="Calibri Light"/>
                <a:cs typeface="Calibri Light"/>
              </a:rPr>
              <a:t>NewSQL</a:t>
            </a:r>
            <a:endParaRPr lang="fr-FR" b="1" dirty="0" smtClean="0">
              <a:solidFill>
                <a:prstClr val="white">
                  <a:lumMod val="50000"/>
                </a:prstClr>
              </a:solidFill>
              <a:latin typeface="Calibri Light"/>
              <a:cs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4715" y="1539332"/>
            <a:ext cx="8258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srgbClr val="FF0000"/>
                </a:solidFill>
                <a:latin typeface="Calibri Light"/>
                <a:cs typeface="Calibri Light"/>
              </a:rPr>
              <a:t>NoSQL</a:t>
            </a:r>
            <a:endParaRPr lang="fr-FR" b="1" dirty="0" smtClean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2892" y="3973730"/>
            <a:ext cx="8098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srgbClr val="0070C0"/>
                </a:solidFill>
                <a:latin typeface="Calibri Light"/>
                <a:cs typeface="Calibri Light"/>
              </a:rPr>
              <a:t>Others</a:t>
            </a:r>
            <a:endParaRPr lang="fr-FR" b="1" dirty="0" smtClean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22913" y="546343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Hive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Hadoop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clusters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9598" y="1869881"/>
            <a:ext cx="1439734" cy="123680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70446" y="1868666"/>
            <a:ext cx="1439734" cy="123680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8595" y="3201252"/>
            <a:ext cx="2654259" cy="112355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47513" y="1912013"/>
            <a:ext cx="1941110" cy="107159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00496" y="1993957"/>
            <a:ext cx="2479760" cy="90026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6310" y="2983610"/>
            <a:ext cx="1999005" cy="67932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1334" y="2876467"/>
            <a:ext cx="1198399" cy="91137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50579" y="5166175"/>
            <a:ext cx="1439734" cy="123680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52433" y="4324809"/>
            <a:ext cx="2587796" cy="10863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63858" y="5341751"/>
            <a:ext cx="1772385" cy="106122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75546" y="5463943"/>
            <a:ext cx="2139803" cy="111460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22913" y="547433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Pig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Algebraic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Hadoop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clusters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22913" y="550902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Jaql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(IBM)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Algebraic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Hadoop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cluster(s)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32059" y="547432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CQL (Cassandra)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Created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at Facebook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2058" y="545875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JSON-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Most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used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NoSQL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32057" y="552310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JSONiq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Based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on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XQuery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28msec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32059" y="550144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N1QL (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Couchbase</a:t>
            </a:r>
            <a:r>
              <a:rPr lang="fr-FR" dirty="0">
                <a:solidFill>
                  <a:prstClr val="black"/>
                </a:solidFill>
                <a:latin typeface="Calibri Light"/>
                <a:cs typeface="Calibri Light"/>
              </a:rPr>
              <a:t>)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No production release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22914" y="551233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 standard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Also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comprises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NewSQL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22916" y="552310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AQL (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AsterixDB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FLWOR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Research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(UCI)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32055" y="544762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BigQuery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(Google)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Previously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"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Dremel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"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22913" y="545875"/>
            <a:ext cx="3298083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MongoJDBC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SQL-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like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syntax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via JDBC driver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0" y="455448"/>
            <a:ext cx="5106276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Surveyed Databases</a:t>
            </a:r>
          </a:p>
        </p:txBody>
      </p:sp>
    </p:spTree>
    <p:extLst>
      <p:ext uri="{BB962C8B-B14F-4D97-AF65-F5344CB8AC3E}">
        <p14:creationId xmlns:p14="http://schemas.microsoft.com/office/powerpoint/2010/main" val="30442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2" y="3592932"/>
            <a:ext cx="32003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623" y="4331596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1" y="3592932"/>
            <a:ext cx="44899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db.readings.aggregate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$group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{_id: "$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fr-FR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:"$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"}}})</a:t>
            </a: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5697" y="4331596"/>
            <a:ext cx="1111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2" y="4770512"/>
            <a:ext cx="47009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group by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$.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($.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};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176" y="5232176"/>
            <a:ext cx="536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Jaql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5015" y="4770512"/>
            <a:ext cx="29893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LOAD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sid:int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temp:float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defTabSz="914400"/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GROUP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GENERATE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2928" y="6340172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Pig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1" y="5601508"/>
            <a:ext cx="47009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$r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collection("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($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2350" y="6328449"/>
            <a:ext cx="830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JSONiq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46166" y="1556591"/>
            <a:ext cx="7886701" cy="177168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Removing the current “Tower of Babel” effect</a:t>
            </a:r>
          </a:p>
          <a:p>
            <a:r>
              <a:rPr lang="en-US" sz="2400" dirty="0">
                <a:latin typeface="Calibri Light"/>
                <a:cs typeface="Calibri Light"/>
              </a:rPr>
              <a:t>P</a:t>
            </a:r>
            <a:r>
              <a:rPr lang="en-US" sz="2400" dirty="0" smtClean="0">
                <a:latin typeface="Calibri Light"/>
                <a:cs typeface="Calibri Light"/>
              </a:rPr>
              <a:t>roviding formal syntax and semantics 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55448"/>
            <a:ext cx="9144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SQL++ Removes Superficial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7726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65200" y="1534412"/>
            <a:ext cx="7315200" cy="512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15 feature matrices (1-11 dimensions each) classifying: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Data values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Schemas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Access and construct nested data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Missing information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Equality semantics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Ordering semantics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Aggregation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Joins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Set operators</a:t>
            </a: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Extensibility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25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Surveyed features</a:t>
            </a:r>
          </a:p>
        </p:txBody>
      </p:sp>
    </p:spTree>
    <p:extLst>
      <p:ext uri="{BB962C8B-B14F-4D97-AF65-F5344CB8AC3E}">
        <p14:creationId xmlns:p14="http://schemas.microsoft.com/office/powerpoint/2010/main" val="309039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XML and labelled trees…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050" name="AutoShape 2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AutoShape 4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4" name="AutoShape 6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980" y="1828800"/>
            <a:ext cx="6694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lso allows modeling of complex types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Lack of distinction between tuple and list 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complicates typical querying use cases</a:t>
            </a:r>
          </a:p>
        </p:txBody>
      </p:sp>
    </p:spTree>
    <p:extLst>
      <p:ext uri="{BB962C8B-B14F-4D97-AF65-F5344CB8AC3E}">
        <p14:creationId xmlns:p14="http://schemas.microsoft.com/office/powerpoint/2010/main" val="58315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9799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Methodology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0983" y="2206625"/>
            <a:ext cx="7886700" cy="3974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 Light"/>
                <a:cs typeface="Calibri Light"/>
              </a:rPr>
              <a:t>For each feature: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 Light"/>
                <a:cs typeface="Calibri Light"/>
              </a:rPr>
              <a:t>A formal definition of the feature in SQL++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 Light"/>
                <a:cs typeface="Calibri Light"/>
              </a:rPr>
              <a:t>A SQL++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 Light"/>
                <a:cs typeface="Calibri Light"/>
              </a:rPr>
              <a:t>A feature matrix that classifies each dimension of the feature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 Light"/>
                <a:cs typeface="Calibri Light"/>
              </a:rPr>
              <a:t>A discussion of the results, partial support and unexpected behaviors</a:t>
            </a:r>
          </a:p>
          <a:p>
            <a:endParaRPr lang="en-US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51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Data values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851" y="1690151"/>
            <a:ext cx="7886700" cy="424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SQL++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example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6418" y="2684327"/>
            <a:ext cx="5667024" cy="3111160"/>
            <a:chOff x="1829544" y="2912930"/>
            <a:chExt cx="5667024" cy="3111160"/>
          </a:xfrm>
        </p:grpSpPr>
        <p:sp>
          <p:nvSpPr>
            <p:cNvPr id="10" name="Rectangle 9"/>
            <p:cNvSpPr/>
            <p:nvPr/>
          </p:nvSpPr>
          <p:spPr>
            <a:xfrm>
              <a:off x="1862982" y="2915547"/>
              <a:ext cx="5289492" cy="310592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9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14208" y="2915547"/>
              <a:ext cx="5282360" cy="3108543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{ 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location: 'Alpine',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readings: [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{ 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time: timestamp('2014-03-12T20:00:00'),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ozone: 0.035,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no2: 0.0050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},</a:t>
              </a:r>
            </a:p>
            <a:p>
              <a:pPr defTabSz="914400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</a:t>
              </a:r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{ 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time: timestamp('2014-03-12T22:00:00'),</a:t>
              </a:r>
              <a:endParaRPr lang="en-US" sz="1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 ozone</a:t>
              </a:r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: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'm',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 co: 0.4</a:t>
              </a:r>
              <a:endParaRPr lang="en-US" sz="14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914400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  }</a:t>
              </a:r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]</a:t>
              </a:r>
            </a:p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</a:t>
              </a:r>
              <a:endParaRPr lang="en-US" sz="14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62981" y="2915548"/>
              <a:ext cx="351227" cy="3105926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9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9544" y="2912930"/>
              <a:ext cx="384664" cy="3108543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2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3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4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5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6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7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8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9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10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11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12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13</a:t>
              </a:r>
            </a:p>
            <a:p>
              <a:pPr algn="r"/>
              <a:r>
                <a:rPr lang="en-US" sz="1400" dirty="0" smtClean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44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Data values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851" y="1690151"/>
            <a:ext cx="7886700" cy="424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SQL++ BNF for values: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71" y="2523491"/>
            <a:ext cx="5332657" cy="39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Data values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851" y="1690151"/>
            <a:ext cx="7886700" cy="424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Feature matrix: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05431"/>
              </p:ext>
            </p:extLst>
          </p:nvPr>
        </p:nvGraphicFramePr>
        <p:xfrm>
          <a:off x="407569" y="2864648"/>
          <a:ext cx="8280220" cy="3257918"/>
        </p:xfrm>
        <a:graphic>
          <a:graphicData uri="http://schemas.openxmlformats.org/drawingml/2006/table">
            <a:tbl>
              <a:tblPr/>
              <a:tblGrid>
                <a:gridCol w="1085106"/>
                <a:gridCol w="2394748"/>
                <a:gridCol w="1057143"/>
                <a:gridCol w="705152"/>
                <a:gridCol w="522541"/>
                <a:gridCol w="553279"/>
                <a:gridCol w="645493"/>
                <a:gridCol w="543512"/>
                <a:gridCol w="773246"/>
              </a:tblGrid>
              <a:tr h="248966">
                <a:tc>
                  <a:txBody>
                    <a:bodyPr/>
                    <a:lstStyle/>
                    <a:p>
                      <a:pPr algn="ctr" fontAlgn="t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Composability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top-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values)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Heterogeneity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Arrays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Maps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Primitives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JSONiq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MongoDB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tuples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N1QL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BigQuery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MongoJDBC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Bag of tuples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42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625598"/>
            <a:ext cx="9144000" cy="4995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As a database user: </a:t>
            </a:r>
          </a:p>
          <a:p>
            <a:pPr marL="1114425" lvl="1" indent="-342900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Understand the semantics of a (often underspecified) query language / be aware of the limitation of a database</a:t>
            </a:r>
            <a:b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As a designer/architect of a database</a:t>
            </a:r>
          </a:p>
          <a:p>
            <a:pPr marL="1114425" lvl="1" indent="-342900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Produce formal specification of your query language</a:t>
            </a:r>
          </a:p>
          <a:p>
            <a:pPr marL="1114425" lvl="1" indent="-342900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Align semantics with SQL's</a:t>
            </a:r>
            <a:b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As a database researcher</a:t>
            </a:r>
          </a:p>
          <a:p>
            <a:pPr marL="1114425" lvl="1" indent="-342900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The results might change, but the survey methodology stays</a:t>
            </a:r>
            <a:b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</a:b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657225" indent="-3429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As a designer/architect of database middleware</a:t>
            </a:r>
          </a:p>
          <a:p>
            <a:pPr marL="1114425" lvl="1" indent="-342900"/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Understand what capability variations need to be encapsulated and simulated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4933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How to use this survey?</a:t>
            </a:r>
          </a:p>
        </p:txBody>
      </p:sp>
    </p:spTree>
    <p:extLst>
      <p:ext uri="{BB962C8B-B14F-4D97-AF65-F5344CB8AC3E}">
        <p14:creationId xmlns:p14="http://schemas.microsoft.com/office/powerpoint/2010/main" val="150431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Followup</a:t>
            </a:r>
            <a:r>
              <a:rPr lang="en-US" dirty="0" smtClean="0"/>
              <a:t>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and 4 systems along a few options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arxiv.org/abs/1405.3631</a:t>
            </a:r>
            <a:endParaRPr lang="en-US" dirty="0" smtClean="0"/>
          </a:p>
          <a:p>
            <a:r>
              <a:rPr lang="en-US" dirty="0" smtClean="0"/>
              <a:t>Many systems </a:t>
            </a:r>
            <a:r>
              <a:rPr lang="en-US" dirty="0"/>
              <a:t>and options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db.ucsd.edu/wp-content/uploads/pdfs/375.pdf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bit outdated in tracking systems but plenty of options described</a:t>
            </a:r>
          </a:p>
        </p:txBody>
      </p:sp>
    </p:spTree>
    <p:extLst>
      <p:ext uri="{BB962C8B-B14F-4D97-AF65-F5344CB8AC3E}">
        <p14:creationId xmlns:p14="http://schemas.microsoft.com/office/powerpoint/2010/main" val="97277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6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6" y="1342100"/>
            <a:ext cx="87605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those who really want their FROM clause to only have collections of tuples</a:t>
            </a:r>
          </a:p>
          <a:p>
            <a:r>
              <a:rPr lang="en-US" dirty="0" smtClean="0"/>
              <a:t>UDF’s and constructs for turning the file into a table</a:t>
            </a:r>
          </a:p>
          <a:p>
            <a:pPr lvl="1"/>
            <a:r>
              <a:rPr lang="en-US" b="1" dirty="0" smtClean="0"/>
              <a:t>FROM … </a:t>
            </a:r>
            <a:r>
              <a:rPr lang="en-US" b="1" i="1" dirty="0" err="1" smtClean="0"/>
              <a:t>json</a:t>
            </a:r>
            <a:r>
              <a:rPr lang="en-US" b="1" dirty="0" smtClean="0"/>
              <a:t>(</a:t>
            </a:r>
            <a:r>
              <a:rPr lang="en-US" b="1" i="1" dirty="0" smtClean="0"/>
              <a:t>file</a:t>
            </a:r>
            <a:r>
              <a:rPr lang="en-US" b="1" dirty="0" smtClean="0"/>
              <a:t>, </a:t>
            </a:r>
            <a:r>
              <a:rPr lang="en-US" b="1" i="1" dirty="0" smtClean="0"/>
              <a:t>pattern</a:t>
            </a:r>
            <a:r>
              <a:rPr lang="en-US" b="1" dirty="0" smtClean="0"/>
              <a:t>) AS j</a:t>
            </a:r>
            <a:r>
              <a:rPr lang="en-US" dirty="0" smtClean="0"/>
              <a:t> … </a:t>
            </a:r>
            <a:r>
              <a:rPr lang="en-US" b="1" dirty="0" smtClean="0"/>
              <a:t>WHERE c AND c’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ssuming the goal is relational results</a:t>
            </a:r>
          </a:p>
          <a:p>
            <a:pPr lvl="1"/>
            <a:r>
              <a:rPr lang="en-US" i="1" dirty="0" smtClean="0"/>
              <a:t>pattern</a:t>
            </a:r>
            <a:r>
              <a:rPr lang="en-US" dirty="0" smtClean="0"/>
              <a:t> can escalate to a full blown SQL++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WHERE </a:t>
            </a:r>
            <a:r>
              <a:rPr lang="en-US" dirty="0" smtClean="0"/>
              <a:t> assuming conditions </a:t>
            </a:r>
            <a:r>
              <a:rPr lang="en-US" b="1" dirty="0" smtClean="0"/>
              <a:t>c</a:t>
            </a:r>
            <a:r>
              <a:rPr lang="en-US" dirty="0" smtClean="0"/>
              <a:t> need to be explicitly pushed into </a:t>
            </a:r>
            <a:r>
              <a:rPr lang="en-US" i="1" dirty="0" err="1" smtClean="0"/>
              <a:t>json</a:t>
            </a:r>
            <a:r>
              <a:rPr lang="en-US" dirty="0" smtClean="0"/>
              <a:t> computations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en-US" dirty="0" smtClean="0"/>
              <a:t>hink </a:t>
            </a:r>
            <a:r>
              <a:rPr lang="en-US" b="1" dirty="0" smtClean="0"/>
              <a:t>CORRELATE</a:t>
            </a:r>
            <a:r>
              <a:rPr lang="en-US" dirty="0" smtClean="0"/>
              <a:t> that has both structural and value based conditions</a:t>
            </a:r>
          </a:p>
          <a:p>
            <a:r>
              <a:rPr lang="en-US" dirty="0" smtClean="0"/>
              <a:t>Piggybacking on nested features of SQL for JSON columns</a:t>
            </a:r>
          </a:p>
          <a:p>
            <a:pPr lvl="1"/>
            <a:r>
              <a:rPr lang="en-US" b="1" dirty="0"/>
              <a:t>FROM … </a:t>
            </a:r>
            <a:r>
              <a:rPr lang="en-US" b="1" i="1" dirty="0" err="1" smtClean="0"/>
              <a:t>json</a:t>
            </a:r>
            <a:r>
              <a:rPr lang="en-US" b="1" dirty="0" smtClean="0"/>
              <a:t>(</a:t>
            </a:r>
            <a:r>
              <a:rPr lang="en-US" b="1" i="1" dirty="0" err="1" smtClean="0"/>
              <a:t>t.jsoncol</a:t>
            </a:r>
            <a:r>
              <a:rPr lang="en-US" b="1" dirty="0" smtClean="0"/>
              <a:t>, </a:t>
            </a:r>
            <a:r>
              <a:rPr lang="en-US" b="1" i="1" dirty="0"/>
              <a:t>pattern</a:t>
            </a:r>
            <a:r>
              <a:rPr lang="en-US" b="1" dirty="0"/>
              <a:t>) AS j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b="1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241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The SQL/JSON way to incorporating access to JSON files and JSON columns</a:t>
            </a:r>
          </a:p>
        </p:txBody>
      </p:sp>
    </p:spTree>
    <p:extLst>
      <p:ext uri="{BB962C8B-B14F-4D97-AF65-F5344CB8AC3E}">
        <p14:creationId xmlns:p14="http://schemas.microsoft.com/office/powerpoint/2010/main" val="180552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Operator SCAN for scanning FROM collections into bindings</a:t>
            </a:r>
          </a:p>
          <a:p>
            <a:r>
              <a:rPr lang="en-US" dirty="0" smtClean="0"/>
              <a:t>Operators for INNER CORRELATE, OUTER CORRELATE</a:t>
            </a:r>
          </a:p>
          <a:p>
            <a:r>
              <a:rPr lang="en-US" dirty="0" smtClean="0"/>
              <a:t>Operator </a:t>
            </a:r>
            <a:r>
              <a:rPr lang="en-US" dirty="0"/>
              <a:t>for evaluating nested subqueries</a:t>
            </a:r>
          </a:p>
          <a:p>
            <a:r>
              <a:rPr lang="en-US" dirty="0" smtClean="0"/>
              <a:t>Operator for constructing (as needed in SELECT)</a:t>
            </a:r>
          </a:p>
          <a:p>
            <a:r>
              <a:rPr lang="en-US" dirty="0" smtClean="0"/>
              <a:t>Operators for picking the bindings that turn into </a:t>
            </a:r>
            <a:r>
              <a:rPr lang="en-US" smtClean="0"/>
              <a:t>an output </a:t>
            </a:r>
            <a:r>
              <a:rPr lang="en-US" dirty="0" smtClean="0"/>
              <a:t>collection or </a:t>
            </a:r>
            <a:r>
              <a:rPr lang="en-US" smtClean="0"/>
              <a:t>a tuple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241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From Language to Algebra as an extension of the 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129778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49346" y="1121894"/>
            <a:ext cx="1512706" cy="5636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rIns="0" anchor="ctr">
            <a:no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{co:0.4},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{co:0.2}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063" y="1141515"/>
            <a:ext cx="2697177" cy="56219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lIns="91440" rIns="91440" anchor="ctr">
            <a:no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ℾ</a:t>
            </a:r>
            <a:r>
              <a:rPr lang="en-US" baseline="-25000" dirty="0">
                <a:solidFill>
                  <a:prstClr val="black"/>
                </a:solidFill>
                <a:latin typeface="Cambria Math"/>
                <a:cs typeface="Cambria Math"/>
              </a:rPr>
              <a:t>1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{sensor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1}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,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sensors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:</a:t>
            </a:r>
            <a:r>
              <a:rPr lang="en-US" b="1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1},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{sensor: 2}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r>
              <a:rPr lang="en-US" dirty="0" smtClean="0">
                <a:solidFill>
                  <a:prstClr val="black"/>
                </a:solidFill>
                <a:latin typeface="Cambria Math"/>
                <a:cs typeface="Cambria Math"/>
              </a:rPr>
              <a:t> ,</a:t>
            </a:r>
          </a:p>
          <a:p>
            <a:pPr defTabSz="914400"/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logs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0.4},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1,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0.2},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{sensor: 2,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co:     0.3},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}}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endParaRPr lang="en-US" dirty="0" smtClean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3352" y="2100148"/>
            <a:ext cx="368912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0.4}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0.2}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2, co: 0.3}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br>
              <a:rPr lang="en-US">
                <a:solidFill>
                  <a:prstClr val="black"/>
                </a:solidFill>
                <a:latin typeface="Cambria Math"/>
                <a:cs typeface="Cambria Math"/>
              </a:rPr>
            </a:b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77711" y="2434227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11647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Algebras do not need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  <a:cs typeface="Calibri Light"/>
              </a:rPr>
              <a:t>schemaful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 inputs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5912" y="1525604"/>
            <a:ext cx="37596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logs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435" y="3854325"/>
            <a:ext cx="37501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WHERE 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l.sensor = s.sensor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4814" y="5902197"/>
            <a:ext cx="37707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l.co 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co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8774" y="4435692"/>
            <a:ext cx="368912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  <a:prstDash val="solid"/>
          </a:ln>
        </p:spPr>
        <p:txBody>
          <a:bodyPr wrap="square" lIns="91440" rIns="9144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out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FROM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B</a:t>
            </a:r>
            <a:r>
              <a:rPr lang="en-US" i="1" baseline="30000" dirty="0">
                <a:solidFill>
                  <a:prstClr val="black"/>
                </a:solidFill>
                <a:latin typeface="Cambria Math"/>
                <a:cs typeface="Cambria Math"/>
              </a:rPr>
              <a:t>in</a:t>
            </a:r>
            <a:r>
              <a:rPr lang="en-US" i="1" baseline="-25000" dirty="0">
                <a:solidFill>
                  <a:prstClr val="black"/>
                </a:solidFill>
                <a:latin typeface="Cambria Math"/>
                <a:cs typeface="Cambria Math"/>
              </a:rPr>
              <a:t>SELECT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      = {{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  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0.4}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⟩,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  <a:p>
            <a:pPr defTabSz="914400"/>
            <a:r>
              <a:rPr lang="en-US" i="1" dirty="0">
                <a:solidFill>
                  <a:prstClr val="black"/>
                </a:solidFill>
                <a:latin typeface="Cambria Math"/>
                <a:cs typeface="Cambria Math"/>
              </a:rPr>
              <a:t> 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⟨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l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: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{sensor: 1, co: 0.2}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⟩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</a:p>
          <a:p>
            <a:pPr defTabSz="914400"/>
            <a:r>
              <a:rPr lang="en-US">
                <a:solidFill>
                  <a:prstClr val="black"/>
                </a:solidFill>
                <a:latin typeface="Cambria Math"/>
                <a:cs typeface="Cambria Math"/>
              </a:rPr>
              <a:t>}}</a:t>
            </a:r>
            <a:endParaRPr lang="en-US" dirty="0">
              <a:solidFill>
                <a:prstClr val="black"/>
              </a:solidFill>
              <a:latin typeface="Cambria Math"/>
              <a:cs typeface="Cambria Math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87404" y="4698427"/>
            <a:ext cx="10820" cy="78843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64762" y="3008128"/>
          <a:ext cx="2253352" cy="166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6"/>
                <a:gridCol w="1126676"/>
              </a:tblGrid>
              <a:tr h="415457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</a:tr>
              <a:tr h="4154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4154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41545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06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16" y="2241473"/>
            <a:ext cx="1795030" cy="1344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11820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Nested &amp; </a:t>
            </a:r>
            <a:r>
              <a:rPr lang="en-US" sz="4000" dirty="0" err="1" smtClean="0">
                <a:solidFill>
                  <a:prstClr val="white"/>
                </a:solidFill>
                <a:latin typeface="Calibri"/>
                <a:cs typeface="Calibri Light"/>
              </a:rPr>
              <a:t>Semistructured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 Query Languages come along…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1952" y="1987697"/>
            <a:ext cx="1123084" cy="1123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90970" y="3251269"/>
            <a:ext cx="222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 err="1" smtClean="0">
                <a:solidFill>
                  <a:srgbClr val="800000"/>
                </a:solidFill>
                <a:latin typeface="Calibri"/>
              </a:rPr>
              <a:t>Semistructured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 Data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004" y="3259418"/>
            <a:ext cx="212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Declarative </a:t>
            </a:r>
          </a:p>
          <a:p>
            <a:pPr algn="ctr" defTabSz="914400"/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+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  <a:p>
            <a:pPr algn="ctr" defTabSz="914400"/>
            <a:r>
              <a:rPr lang="en-US" sz="2400" b="1" dirty="0" smtClean="0">
                <a:solidFill>
                  <a:srgbClr val="800000"/>
                </a:solidFill>
                <a:latin typeface="Calibri"/>
              </a:rPr>
              <a:t>Expressive Power</a:t>
            </a:r>
            <a:endParaRPr lang="en-US" sz="2400" b="1" dirty="0">
              <a:solidFill>
                <a:srgbClr val="8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2464" y="1895982"/>
            <a:ext cx="1196537" cy="1308214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3726864" y="2314117"/>
            <a:ext cx="395935" cy="42059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2464" y="5664820"/>
            <a:ext cx="7524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Be like SQL – but for nested &amp;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semistructured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data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2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4" y="2286007"/>
            <a:ext cx="7653866" cy="2243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467" y="1727206"/>
            <a:ext cx="7653865" cy="4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SQL++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Query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Processor</a:t>
            </a:r>
          </a:p>
        </p:txBody>
      </p:sp>
      <p:sp>
        <p:nvSpPr>
          <p:cNvPr id="6" name="Can 5"/>
          <p:cNvSpPr/>
          <p:nvPr/>
        </p:nvSpPr>
        <p:spPr>
          <a:xfrm>
            <a:off x="1012910" y="5554133"/>
            <a:ext cx="1298448" cy="123560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7" name="Can 6"/>
          <p:cNvSpPr/>
          <p:nvPr/>
        </p:nvSpPr>
        <p:spPr>
          <a:xfrm>
            <a:off x="2489839" y="5544794"/>
            <a:ext cx="1298448" cy="123560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NewSQL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8" name="Can 7"/>
          <p:cNvSpPr/>
          <p:nvPr/>
        </p:nvSpPr>
        <p:spPr>
          <a:xfrm>
            <a:off x="3957876" y="5554132"/>
            <a:ext cx="1298448" cy="123560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NoSQL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9" name="Can 8"/>
          <p:cNvSpPr/>
          <p:nvPr/>
        </p:nvSpPr>
        <p:spPr>
          <a:xfrm>
            <a:off x="5454259" y="5554132"/>
            <a:ext cx="1298448" cy="123560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SQL-on-Hadoop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1400" y="58617"/>
            <a:ext cx="1109115" cy="4659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Client</a:t>
            </a:r>
          </a:p>
        </p:txBody>
      </p:sp>
      <p:sp>
        <p:nvSpPr>
          <p:cNvPr id="12" name="Can 11"/>
          <p:cNvSpPr/>
          <p:nvPr/>
        </p:nvSpPr>
        <p:spPr>
          <a:xfrm>
            <a:off x="6934441" y="5535447"/>
            <a:ext cx="1295162" cy="123560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Java 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In-Memory Objects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0211" y="2345024"/>
            <a:ext cx="3482594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SQL++ Virtual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Views of Sources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70667" y="812533"/>
            <a:ext cx="368012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Federated SQL</a:t>
            </a:r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++ Queries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1655" y="821672"/>
            <a:ext cx="1480619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 Results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96628" y="821264"/>
            <a:ext cx="0" cy="918636"/>
          </a:xfrm>
          <a:prstGeom prst="straightConnector1">
            <a:avLst/>
          </a:prstGeom>
          <a:ln w="12700">
            <a:headEnd type="none" w="med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16345" y="821264"/>
            <a:ext cx="0" cy="918636"/>
          </a:xfrm>
          <a:prstGeom prst="straightConnector1">
            <a:avLst/>
          </a:prstGeom>
          <a:ln w="12700">
            <a:headEnd type="triangle" w="lg" len="lg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4937" y="1286934"/>
            <a:ext cx="8111063" cy="395393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 b="1" i="1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327" y="1234251"/>
            <a:ext cx="315159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FORWARD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Virtual Database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How options complicate middleware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3735" y="4014688"/>
            <a:ext cx="141732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Wrapper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10389" y="4014688"/>
            <a:ext cx="141732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NewSQL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Wrapper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97043" y="4014687"/>
            <a:ext cx="141732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NoSQL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Wrapper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83697" y="4014687"/>
            <a:ext cx="141732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SQL-on-Hadoop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Calibri Light"/>
                <a:cs typeface="Calibri Light"/>
              </a:rPr>
              <a:t>Wrapper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70351" y="4021673"/>
            <a:ext cx="141732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Java Objects Wrapper</a:t>
            </a:r>
          </a:p>
        </p:txBody>
      </p:sp>
      <p:sp>
        <p:nvSpPr>
          <p:cNvPr id="13" name="Can 12"/>
          <p:cNvSpPr/>
          <p:nvPr/>
        </p:nvSpPr>
        <p:spPr>
          <a:xfrm>
            <a:off x="1084602" y="2874863"/>
            <a:ext cx="1115568" cy="122875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2" name="Can 31"/>
          <p:cNvSpPr/>
          <p:nvPr/>
        </p:nvSpPr>
        <p:spPr>
          <a:xfrm>
            <a:off x="2566208" y="2887925"/>
            <a:ext cx="1115568" cy="122875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3" name="Can 32"/>
          <p:cNvSpPr/>
          <p:nvPr/>
        </p:nvSpPr>
        <p:spPr>
          <a:xfrm>
            <a:off x="4047814" y="2874862"/>
            <a:ext cx="1115568" cy="122875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4" name="Can 33"/>
          <p:cNvSpPr/>
          <p:nvPr/>
        </p:nvSpPr>
        <p:spPr>
          <a:xfrm>
            <a:off x="5529420" y="2874862"/>
            <a:ext cx="1115568" cy="122875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5" name="Can 34"/>
          <p:cNvSpPr/>
          <p:nvPr/>
        </p:nvSpPr>
        <p:spPr>
          <a:xfrm>
            <a:off x="7011027" y="2887139"/>
            <a:ext cx="1115568" cy="122875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2900" y="4892324"/>
            <a:ext cx="872429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Native</a:t>
            </a:r>
          </a:p>
          <a:p>
            <a:pPr algn="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queries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79122" y="4988889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42912" y="4988889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35217" y="4988889"/>
            <a:ext cx="1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99008" y="49888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28875" y="4991926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92665" y="4991926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00074" y="4988888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63864" y="49888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1851" y="4882562"/>
            <a:ext cx="800182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Native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results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15902" y="4988888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79692" y="49888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10" grpId="0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467" y="1693339"/>
            <a:ext cx="7653865" cy="4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SQL++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Query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Processor</a:t>
            </a:r>
          </a:p>
        </p:txBody>
      </p:sp>
      <p:sp>
        <p:nvSpPr>
          <p:cNvPr id="6" name="Can 5"/>
          <p:cNvSpPr/>
          <p:nvPr/>
        </p:nvSpPr>
        <p:spPr>
          <a:xfrm>
            <a:off x="1012910" y="5733687"/>
            <a:ext cx="1298448" cy="107298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7" name="Can 6"/>
          <p:cNvSpPr/>
          <p:nvPr/>
        </p:nvSpPr>
        <p:spPr>
          <a:xfrm>
            <a:off x="2489839" y="5724348"/>
            <a:ext cx="1298448" cy="107298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NewSQL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8" name="Can 7"/>
          <p:cNvSpPr/>
          <p:nvPr/>
        </p:nvSpPr>
        <p:spPr>
          <a:xfrm>
            <a:off x="3957876" y="5733686"/>
            <a:ext cx="1298448" cy="107298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NoSQL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9" name="Can 8"/>
          <p:cNvSpPr/>
          <p:nvPr/>
        </p:nvSpPr>
        <p:spPr>
          <a:xfrm>
            <a:off x="5454259" y="5733686"/>
            <a:ext cx="1298448" cy="107298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SQL-on-Hadoop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1400" y="58617"/>
            <a:ext cx="1109115" cy="4659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Client</a:t>
            </a:r>
          </a:p>
        </p:txBody>
      </p:sp>
      <p:sp>
        <p:nvSpPr>
          <p:cNvPr id="12" name="Can 11"/>
          <p:cNvSpPr/>
          <p:nvPr/>
        </p:nvSpPr>
        <p:spPr>
          <a:xfrm>
            <a:off x="6934441" y="5715001"/>
            <a:ext cx="1295162" cy="107298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Java 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In-Memory Objects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3333" y="778666"/>
            <a:ext cx="1817457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  <a:r>
              <a:rPr lang="en-US" sz="2000" dirty="0">
                <a:solidFill>
                  <a:prstClr val="black"/>
                </a:solidFill>
                <a:latin typeface="Calibri Light"/>
                <a:cs typeface="Calibri Light"/>
              </a:rPr>
              <a:t>++ Queries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1655" y="787805"/>
            <a:ext cx="1480619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 Results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96628" y="787397"/>
            <a:ext cx="0" cy="918636"/>
          </a:xfrm>
          <a:prstGeom prst="straightConnector1">
            <a:avLst/>
          </a:prstGeom>
          <a:ln w="12700">
            <a:headEnd type="none" w="med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16345" y="787397"/>
            <a:ext cx="0" cy="918636"/>
          </a:xfrm>
          <a:prstGeom prst="straightConnector1">
            <a:avLst/>
          </a:prstGeom>
          <a:ln w="12700">
            <a:headEnd type="triangle" w="lg" len="lg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4937" y="1193800"/>
            <a:ext cx="8111063" cy="44196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 b="1" i="1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327" y="1200384"/>
            <a:ext cx="3621504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FORWARD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Integration Database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-1"/>
            <a:ext cx="9144000" cy="7281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SQL++ Virtual and/or Materialized Views</a:t>
            </a:r>
          </a:p>
        </p:txBody>
      </p:sp>
      <p:sp>
        <p:nvSpPr>
          <p:cNvPr id="13" name="Can 12"/>
          <p:cNvSpPr/>
          <p:nvPr/>
        </p:nvSpPr>
        <p:spPr>
          <a:xfrm>
            <a:off x="1084602" y="4318000"/>
            <a:ext cx="1115568" cy="113182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2" name="Can 31"/>
          <p:cNvSpPr/>
          <p:nvPr/>
        </p:nvSpPr>
        <p:spPr>
          <a:xfrm>
            <a:off x="2566208" y="4331062"/>
            <a:ext cx="1115568" cy="113182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3" name="Can 32"/>
          <p:cNvSpPr/>
          <p:nvPr/>
        </p:nvSpPr>
        <p:spPr>
          <a:xfrm>
            <a:off x="4047814" y="4317999"/>
            <a:ext cx="1115568" cy="113182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4" name="Can 33"/>
          <p:cNvSpPr/>
          <p:nvPr/>
        </p:nvSpPr>
        <p:spPr>
          <a:xfrm>
            <a:off x="5529420" y="4317999"/>
            <a:ext cx="1115568" cy="113182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35" name="Can 34"/>
          <p:cNvSpPr/>
          <p:nvPr/>
        </p:nvSpPr>
        <p:spPr>
          <a:xfrm>
            <a:off x="7011027" y="4330276"/>
            <a:ext cx="1115568" cy="1131826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Virtual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0470" y="2294462"/>
            <a:ext cx="7653866" cy="18034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339" y="2319626"/>
            <a:ext cx="2723823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Calibri"/>
              </a:rPr>
              <a:t>SQL++ Integrated Views</a:t>
            </a:r>
          </a:p>
        </p:txBody>
      </p:sp>
      <p:sp>
        <p:nvSpPr>
          <p:cNvPr id="44" name="Can 43"/>
          <p:cNvSpPr/>
          <p:nvPr/>
        </p:nvSpPr>
        <p:spPr>
          <a:xfrm>
            <a:off x="1711134" y="2810934"/>
            <a:ext cx="1389888" cy="115722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Integrated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45" name="Can 44"/>
          <p:cNvSpPr/>
          <p:nvPr/>
        </p:nvSpPr>
        <p:spPr>
          <a:xfrm>
            <a:off x="3878542" y="2807063"/>
            <a:ext cx="1389888" cy="115722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Integrated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46" name="Can 45"/>
          <p:cNvSpPr/>
          <p:nvPr/>
        </p:nvSpPr>
        <p:spPr>
          <a:xfrm>
            <a:off x="6147546" y="2810933"/>
            <a:ext cx="1389888" cy="115722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Added Value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View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507999" y="2218261"/>
            <a:ext cx="2599267" cy="635000"/>
          </a:xfrm>
          <a:prstGeom prst="wedgeRoundRectCallout">
            <a:avLst>
              <a:gd name="adj1" fmla="val 58275"/>
              <a:gd name="adj2" fmla="val -1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Calibri Light"/>
                <a:cs typeface="Calibri Light"/>
              </a:rPr>
              <a:t>SQL++ View Definitions</a:t>
            </a:r>
            <a:endParaRPr lang="en-US" sz="2000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596055" y="3947489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59845" y="3947489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52150" y="3947489"/>
            <a:ext cx="1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215941" y="39474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45808" y="3950526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209598" y="3950526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17007" y="3947488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680797" y="39474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32835" y="3947488"/>
            <a:ext cx="0" cy="493776"/>
          </a:xfrm>
          <a:prstGeom prst="straightConnector1">
            <a:avLst/>
          </a:prstGeom>
          <a:ln w="12700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696625" y="3947488"/>
            <a:ext cx="0" cy="493776"/>
          </a:xfrm>
          <a:prstGeom prst="straightConnector1">
            <a:avLst/>
          </a:prstGeom>
          <a:ln w="12700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 animBg="1"/>
      <p:bldP spid="46" grpId="0" animBg="1"/>
      <p:bldP spid="50" grpId="0" animBg="1"/>
      <p:bldP spid="50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949467" y="5359403"/>
            <a:ext cx="5746928" cy="1397000"/>
          </a:xfrm>
          <a:prstGeom prst="can">
            <a:avLst>
              <a:gd name="adj" fmla="val 16482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90000" rIns="0" rtlCol="0" anchor="ctr"/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measurements: {{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 {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sid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: 2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, temperatures: [70.1, 70.2] },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  { </a:t>
            </a:r>
            <a:r>
              <a:rPr lang="en-US" dirty="0" err="1" smtClean="0">
                <a:solidFill>
                  <a:prstClr val="black"/>
                </a:solidFill>
                <a:latin typeface="Consolas"/>
                <a:cs typeface="Consolas"/>
              </a:rPr>
              <a:t>sid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: 1, temperatures: [71.0] }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}}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43667" y="1346314"/>
            <a:ext cx="4453466" cy="44015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BI Tool / Report Writer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4058" y="604793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Couchbase</a:t>
            </a:r>
            <a:endParaRPr lang="fr-F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n 21"/>
          <p:cNvSpPr/>
          <p:nvPr/>
        </p:nvSpPr>
        <p:spPr>
          <a:xfrm>
            <a:off x="685800" y="2700871"/>
            <a:ext cx="7687733" cy="2065866"/>
          </a:xfrm>
          <a:prstGeom prst="can">
            <a:avLst>
              <a:gd name="adj" fmla="val 1893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45720" rIns="0" bIns="0" rtlCol="0" anchor="ctr"/>
          <a:lstStyle/>
          <a:p>
            <a:pPr defTabSz="914400">
              <a:lnSpc>
                <a:spcPts val="1200"/>
              </a:lnSpc>
            </a:pP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>
              <a:lnSpc>
                <a:spcPts val="1200"/>
              </a:lnSpc>
            </a:pPr>
            <a:endParaRPr lang="en-US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>
              <a:lnSpc>
                <a:spcPts val="1200"/>
              </a:lnSpc>
            </a:pPr>
            <a:endParaRPr 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>
              <a:lnSpc>
                <a:spcPts val="1200"/>
              </a:lnSpc>
            </a:pPr>
            <a:endParaRPr lang="en-US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318147" y="1891146"/>
            <a:ext cx="0" cy="39319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7473" y="1891146"/>
            <a:ext cx="0" cy="39319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1067" y="2319867"/>
            <a:ext cx="8102600" cy="259926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092" y="2271365"/>
            <a:ext cx="285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FORWARD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Virtual Database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6628" y="2743311"/>
            <a:ext cx="2279813" cy="2769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alibri"/>
              </a:rPr>
              <a:t>or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its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 SQL++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equivalent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32046" y="1853195"/>
            <a:ext cx="116198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 query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68407" y="1876640"/>
            <a:ext cx="111802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 result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2792533" y="3306356"/>
          <a:ext cx="1322267" cy="120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34"/>
                <a:gridCol w="778933"/>
              </a:tblGrid>
              <a:tr h="272533"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sid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spc="0" dirty="0" err="1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temp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504"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70.1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22"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70.2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9"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pc="0" dirty="0" smtClean="0">
                          <a:solidFill>
                            <a:schemeClr val="tx1"/>
                          </a:solidFill>
                          <a:latin typeface="Consolas"/>
                          <a:cs typeface="Consolas"/>
                        </a:rPr>
                        <a:t>71.0</a:t>
                      </a:r>
                      <a:endParaRPr lang="fr-FR" sz="1800" b="0" spc="0" dirty="0">
                        <a:solidFill>
                          <a:schemeClr val="tx1"/>
                        </a:solidFill>
                        <a:latin typeface="Consolas"/>
                        <a:cs typeface="Consolas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4585261" y="5013134"/>
            <a:ext cx="0" cy="456333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99535" y="5012267"/>
            <a:ext cx="0" cy="457200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18259" y="4946274"/>
            <a:ext cx="198966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Couchbase</a:t>
            </a:r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 query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92127" y="4970617"/>
            <a:ext cx="191929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Couchbase</a:t>
            </a:r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results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7999" y="3187095"/>
            <a:ext cx="2976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measurements: </a:t>
            </a:r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{{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{sid: 2, temp: 70.1},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{sid: 2, temp: 70.2},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{sid: 1, </a:t>
            </a:r>
            <a:r>
              <a:rPr lang="en-US" dirty="0" err="1">
                <a:solidFill>
                  <a:prstClr val="black"/>
                </a:solidFill>
                <a:latin typeface="Consolas"/>
                <a:cs typeface="Consolas"/>
              </a:rPr>
              <a:t>temp: 71.0</a:t>
            </a: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} </a:t>
            </a:r>
            <a:endParaRPr lang="en-US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olas"/>
                <a:cs typeface="Consolas"/>
              </a:rPr>
              <a:t>}}</a:t>
            </a:r>
            <a:endParaRPr lang="en-US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193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3600">
                <a:solidFill>
                  <a:prstClr val="white"/>
                </a:solidFill>
                <a:latin typeface="Calibri"/>
                <a:cs typeface="Calibri Light"/>
              </a:rPr>
              <a:t>Use Case 1: </a:t>
            </a:r>
          </a:p>
          <a:p>
            <a:pPr defTabSz="914400"/>
            <a:r>
              <a:rPr lang="en-US" sz="3600">
                <a:solidFill>
                  <a:prstClr val="white"/>
                </a:solidFill>
                <a:latin typeface="Calibri"/>
                <a:cs typeface="Calibri Light"/>
              </a:rPr>
              <a:t>Hide the ++ source features behind SQL views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7962" y="2760247"/>
            <a:ext cx="971349" cy="2769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alibri"/>
              </a:rPr>
              <a:t>SQL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View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467" y="3297165"/>
            <a:ext cx="1834532" cy="266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1200"/>
              </a:lnSpc>
            </a:pPr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measurements: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99789" y="1164310"/>
            <a:ext cx="4411808" cy="1448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SELECT 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m.sid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t AS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temp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measurements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m,</a:t>
            </a: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m.temperatures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en-US" sz="20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t</a:t>
            </a:r>
            <a:endParaRPr lang="en-US" sz="2000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2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40" grpId="0"/>
      <p:bldP spid="41" grpId="0"/>
      <p:bldP spid="57" grpId="0"/>
      <p:bldP spid="58" grpId="0"/>
      <p:bldP spid="2" grpId="0"/>
      <p:bldP spid="23" grpId="0"/>
      <p:bldP spid="26" grpId="0"/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4485720" y="4910667"/>
            <a:ext cx="4445876" cy="1905005"/>
          </a:xfrm>
          <a:prstGeom prst="can">
            <a:avLst>
              <a:gd name="adj" fmla="val 12926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90000" rIns="91440" rtlCol="0" anchor="ctr"/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measurements: {{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{ sid: 2, temp: 70.1 },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{ sid: 2, temp: 49.2 },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   { sid: 1, temp: null }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onsolas"/>
                <a:cs typeface="Consolas"/>
              </a:rPr>
              <a:t>}}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0864" y="5091203"/>
            <a:ext cx="114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"/>
              </a:rPr>
              <a:t>MongoDB</a:t>
            </a:r>
            <a:endParaRPr lang="fr-FR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38013" y="2246746"/>
            <a:ext cx="0" cy="39319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17339" y="2246746"/>
            <a:ext cx="0" cy="39319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77268" y="2692399"/>
            <a:ext cx="4656666" cy="148166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3315" y="2217262"/>
            <a:ext cx="1364476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SQL++ query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71339" y="2232242"/>
            <a:ext cx="1349085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SQL++ result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820461" y="4471258"/>
            <a:ext cx="0" cy="456333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634735" y="4470391"/>
            <a:ext cx="0" cy="457200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29662" y="4404398"/>
            <a:ext cx="198966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 </a:t>
            </a:r>
            <a:r>
              <a:rPr lang="en-US" dirty="0">
                <a:solidFill>
                  <a:prstClr val="black"/>
                </a:solidFill>
                <a:latin typeface="Calibri Light"/>
                <a:cs typeface="Calibri Light"/>
              </a:rPr>
              <a:t>query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27327" y="4428741"/>
            <a:ext cx="191929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 </a:t>
            </a:r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results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38680"/>
            <a:ext cx="9144000" cy="1193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3600" dirty="0">
                <a:solidFill>
                  <a:prstClr val="white"/>
                </a:solidFill>
                <a:latin typeface="Calibri"/>
                <a:cs typeface="Calibri Light"/>
              </a:rPr>
              <a:t>Use Case 2: </a:t>
            </a:r>
          </a:p>
          <a:p>
            <a:pPr defTabSz="914400"/>
            <a:r>
              <a:rPr lang="en-US" sz="3600" dirty="0" smtClean="0">
                <a:solidFill>
                  <a:prstClr val="white"/>
                </a:solidFill>
                <a:latin typeface="Calibri"/>
                <a:cs typeface="Calibri Light"/>
              </a:rPr>
              <a:t>Semantics-Aware </a:t>
            </a:r>
            <a:r>
              <a:rPr lang="en-US" sz="3600" dirty="0">
                <a:solidFill>
                  <a:prstClr val="white"/>
                </a:solidFill>
                <a:latin typeface="Calibri"/>
                <a:cs typeface="Calibri Light"/>
              </a:rPr>
              <a:t>Pushdown</a:t>
            </a:r>
          </a:p>
        </p:txBody>
      </p:sp>
      <p:sp>
        <p:nvSpPr>
          <p:cNvPr id="28" name="Can 27"/>
          <p:cNvSpPr/>
          <p:nvPr/>
        </p:nvSpPr>
        <p:spPr>
          <a:xfrm>
            <a:off x="4478867" y="2840526"/>
            <a:ext cx="4453466" cy="1257339"/>
          </a:xfrm>
          <a:prstGeom prst="can">
            <a:avLst>
              <a:gd name="adj" fmla="val 3231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45720" rIns="0" bIns="0" rtlCol="0" anchor="ctr"/>
          <a:lstStyle/>
          <a:p>
            <a:pPr defTabSz="914400">
              <a:lnSpc>
                <a:spcPts val="1800"/>
              </a:lnSpc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7067" y="2890632"/>
            <a:ext cx="2688804" cy="2769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 defTabSz="914400"/>
            <a:r>
              <a:rPr lang="fr-FR" b="1" dirty="0" smtClean="0">
                <a:solidFill>
                  <a:prstClr val="black"/>
                </a:solidFill>
                <a:latin typeface="Calibri"/>
                <a:cs typeface="Calibri"/>
              </a:rPr>
              <a:t>MongoDB Virtual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Database</a:t>
            </a:r>
            <a:endParaRPr lang="fr-FR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459" y="3261399"/>
            <a:ext cx="1337739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Virtual View</a:t>
            </a:r>
          </a:p>
          <a:p>
            <a:pPr algn="ctr" defTabSz="914400"/>
            <a:r>
              <a:rPr lang="en-US" dirty="0" err="1">
                <a:solidFill>
                  <a:prstClr val="black"/>
                </a:solidFill>
                <a:latin typeface="Calibri Light"/>
                <a:cs typeface="Calibri Light"/>
              </a:rPr>
              <a:t>(Identical)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40402" y="3951512"/>
            <a:ext cx="2032000" cy="351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 err="1" smtClean="0">
                <a:solidFill>
                  <a:prstClr val="black"/>
                </a:solidFill>
                <a:latin typeface="Calibri"/>
                <a:cs typeface="Calibri"/>
              </a:rPr>
              <a:t>MongoDB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alibri"/>
              </a:rPr>
              <a:t> Wrapper</a:t>
            </a:r>
            <a:endParaRPr lang="en-US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169334" y="2218272"/>
            <a:ext cx="4106333" cy="1337734"/>
          </a:xfrm>
          <a:prstGeom prst="wedgeRectCallout">
            <a:avLst>
              <a:gd name="adj1" fmla="val 57748"/>
              <a:gd name="adj2" fmla="val -3608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DISTINCT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m.sid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measurements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m.temp &lt; 50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93182" y="1741188"/>
            <a:ext cx="5072741" cy="3924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"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Sensors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that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recorded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a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temperature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below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50"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3371" y="3355351"/>
            <a:ext cx="2775604" cy="8247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SQL++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semantics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for </a:t>
            </a:r>
          </a:p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onsolas"/>
                <a:cs typeface="Consolas"/>
              </a:rPr>
              <a:t>m.temp</a:t>
            </a:r>
            <a:r>
              <a:rPr lang="fr-FR" dirty="0" smtClean="0">
                <a:solidFill>
                  <a:prstClr val="black"/>
                </a:solidFill>
                <a:latin typeface="Consolas"/>
                <a:cs typeface="Consolas"/>
              </a:rPr>
              <a:t> &lt; 50</a:t>
            </a:r>
            <a:endParaRPr lang="fr-FR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169334" y="4529684"/>
            <a:ext cx="4106333" cy="1532467"/>
          </a:xfrm>
          <a:prstGeom prst="wedgeRectCallout">
            <a:avLst>
              <a:gd name="adj1" fmla="val 62284"/>
              <a:gd name="adj2" fmla="val -420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defTabSz="914400"/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ro-RO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$match</a:t>
            </a:r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{temp: {</a:t>
            </a:r>
            <a:r>
              <a:rPr lang="ro-RO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$lt</a:t>
            </a:r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 50}}},</a:t>
            </a:r>
          </a:p>
          <a:p>
            <a:pPr defTabSz="914400"/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ro-RO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$match</a:t>
            </a:r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{temp: {</a:t>
            </a:r>
            <a:r>
              <a:rPr lang="ro-RO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$not</a:t>
            </a:r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null}}}</a:t>
            </a:r>
          </a:p>
          <a:p>
            <a:pPr defTabSz="914400"/>
            <a:r>
              <a:rPr lang="ro-RO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12371" y="5737268"/>
            <a:ext cx="3153229" cy="881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MongoDB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semantics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for</a:t>
            </a:r>
          </a:p>
          <a:p>
            <a:pPr defTabSz="914400"/>
            <a:r>
              <a:rPr lang="fr-FR" dirty="0" err="1" smtClean="0">
                <a:solidFill>
                  <a:prstClr val="black"/>
                </a:solidFill>
                <a:latin typeface="Consolas"/>
                <a:cs typeface="Consolas"/>
              </a:rPr>
              <a:t>temp</a:t>
            </a:r>
            <a:r>
              <a:rPr lang="fr-FR" dirty="0" smtClean="0">
                <a:solidFill>
                  <a:prstClr val="black"/>
                </a:solidFill>
                <a:latin typeface="Consolas"/>
                <a:cs typeface="Consolas"/>
              </a:rPr>
              <a:t> $lt 50</a:t>
            </a:r>
            <a:endParaRPr lang="fr-FR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8243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7" grpId="0"/>
      <p:bldP spid="58" grpId="0"/>
      <p:bldP spid="34" grpId="0" animBg="1"/>
      <p:bldP spid="36" grpId="0" animBg="1"/>
      <p:bldP spid="37" grpId="0" animBg="1"/>
      <p:bldP spid="3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7162" y="2355677"/>
            <a:ext cx="8103419" cy="208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How to efficiently push down computation?</a:t>
            </a:r>
          </a:p>
          <a:p>
            <a:pPr marL="314325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Limited capabilities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Sources like SQL and MongoDB cannot execute the entirety of SQL++</a:t>
            </a:r>
          </a:p>
          <a:p>
            <a:pPr marL="314325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Many semantic variations</a:t>
            </a:r>
          </a:p>
          <a:p>
            <a:pPr marL="771525" indent="-457200"/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How to mediate incompatible  features?</a:t>
            </a:r>
          </a:p>
          <a:p>
            <a:pPr marL="771525" indent="-457200"/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Step 1: understand the space of options!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7612" y="4810466"/>
            <a:ext cx="8676967" cy="139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4933"/>
            <a:ext cx="9144000" cy="1337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Push-Down Challenges:</a:t>
            </a:r>
          </a:p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Limited capabilities &amp; semantic variations</a:t>
            </a:r>
          </a:p>
        </p:txBody>
      </p:sp>
    </p:spTree>
    <p:extLst>
      <p:ext uri="{BB962C8B-B14F-4D97-AF65-F5344CB8AC3E}">
        <p14:creationId xmlns:p14="http://schemas.microsoft.com/office/powerpoint/2010/main" val="13968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57162" y="1230407"/>
            <a:ext cx="8103419" cy="2265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>
                <a:solidFill>
                  <a:prstClr val="black"/>
                </a:solidFill>
                <a:latin typeface="Calibri Light"/>
                <a:cs typeface="Calibri Light"/>
              </a:rPr>
              <a:t>Semantics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of "</a:t>
            </a:r>
            <a:r>
              <a:rPr lang="fr-FR" sz="2400" dirty="0" err="1">
                <a:solidFill>
                  <a:prstClr val="black"/>
                </a:solidFill>
                <a:latin typeface="Calibri Light"/>
                <a:cs typeface="Calibri Light"/>
              </a:rPr>
              <a:t>less-than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" </a:t>
            </a:r>
            <a:r>
              <a:rPr lang="fr-FR" sz="2400" dirty="0" err="1">
                <a:solidFill>
                  <a:prstClr val="black"/>
                </a:solidFill>
                <a:latin typeface="Calibri Light"/>
                <a:cs typeface="Calibri Light"/>
              </a:rPr>
              <a:t>comparison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are </a:t>
            </a:r>
            <a:r>
              <a:rPr lang="en-GB" sz="2400" dirty="0">
                <a:solidFill>
                  <a:prstClr val="black"/>
                </a:solidFill>
                <a:latin typeface="Calibri Light"/>
                <a:cs typeface="Calibri Light"/>
              </a:rPr>
              <a:t>different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alibri Light"/>
                <a:cs typeface="Calibri Light"/>
              </a:rPr>
              <a:t>across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sources: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&lt;</a:t>
            </a:r>
            <a:r>
              <a:rPr lang="fr-FR" sz="2400" baseline="-25000" dirty="0" err="1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, &lt;</a:t>
            </a:r>
            <a:r>
              <a:rPr lang="fr-FR" sz="2400" baseline="-25000" dirty="0" err="1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,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r>
              <a:rPr lang="fr-FR" sz="2400" b="1" dirty="0">
                <a:solidFill>
                  <a:prstClr val="black"/>
                </a:solidFill>
                <a:latin typeface="Calibri Light"/>
                <a:cs typeface="Calibri Light"/>
              </a:rPr>
              <a:t>Config Parameters</a:t>
            </a:r>
            <a:r>
              <a:rPr lang="fr-FR" sz="2400" dirty="0">
                <a:solidFill>
                  <a:prstClr val="black"/>
                </a:solidFill>
                <a:latin typeface="Calibri Light"/>
                <a:cs typeface="Calibri Light"/>
              </a:rPr>
              <a:t> to capture these variations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5395"/>
            <a:ext cx="9144000" cy="7369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SQL++ captures Semantics Variations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887" y="4410992"/>
            <a:ext cx="292470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@lt { MongoDB }</a:t>
            </a:r>
          </a:p>
          <a:p>
            <a:pPr defTabSz="914400"/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x &lt; y )</a:t>
            </a:r>
            <a:endParaRPr lang="fr-FR" sz="24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0861" y="3614968"/>
            <a:ext cx="4967360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fr-F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lt </a:t>
            </a:r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defTabSz="914400"/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complex</a:t>
            </a:r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:</a:t>
            </a:r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deep</a:t>
            </a:r>
            <a:r>
              <a:rPr lang="fr-F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fr-FR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type_mismatch</a:t>
            </a:r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false,</a:t>
            </a:r>
          </a:p>
          <a:p>
            <a:pPr defTabSz="914400"/>
            <a:r>
              <a:rPr lang="fr-FR" sz="24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null_lt_null </a:t>
            </a:r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false,</a:t>
            </a:r>
          </a:p>
          <a:p>
            <a:pPr defTabSz="914400"/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null_lt_value</a:t>
            </a:r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false,</a:t>
            </a:r>
            <a:endParaRPr lang="fr-FR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</a:p>
          <a:p>
            <a:pPr defTabSz="914400"/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fr-FR" sz="24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 x &lt; y )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3207082" y="4589414"/>
            <a:ext cx="699288" cy="498325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90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102611"/>
            <a:ext cx="9144000" cy="5594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In NoSQL, NewSQL, SQL-on-Hadoop variation of semantics for: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Paths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Equality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Comparisons</a:t>
            </a:r>
          </a:p>
          <a:p>
            <a:pPr marL="314325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314325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And all the operators that use them: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Selections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Grouping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Ordering</a:t>
            </a:r>
          </a:p>
          <a:p>
            <a:pPr marL="771525" indent="-457200"/>
            <a:r>
              <a:rPr lang="en-US" sz="2400" dirty="0">
                <a:solidFill>
                  <a:prstClr val="black"/>
                </a:solidFill>
                <a:latin typeface="Calibri Light"/>
                <a:cs typeface="Calibri Light"/>
              </a:rPr>
              <a:t>Set </a:t>
            </a:r>
            <a:r>
              <a:rPr lang="en-US" sz="2400" dirty="0" smtClean="0">
                <a:solidFill>
                  <a:prstClr val="black"/>
                </a:solidFill>
                <a:latin typeface="Calibri Light"/>
                <a:cs typeface="Calibri Light"/>
              </a:rPr>
              <a:t>operations</a:t>
            </a:r>
            <a:endParaRPr lang="en-US" sz="24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314325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latin typeface="Calibri Light"/>
                <a:cs typeface="Calibri Light"/>
              </a:rPr>
              <a:t>Each of these features has a set of config parameters in </a:t>
            </a:r>
            <a:endParaRPr lang="en-US" sz="2400" b="1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314325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 Light"/>
                <a:cs typeface="Calibri Light"/>
              </a:rPr>
              <a:t>Configurable SQL</a:t>
            </a:r>
            <a:r>
              <a:rPr lang="en-US" sz="2400" b="1" dirty="0">
                <a:solidFill>
                  <a:prstClr val="black"/>
                </a:solidFill>
                <a:latin typeface="Calibri Light"/>
                <a:cs typeface="Calibri Light"/>
              </a:rPr>
              <a:t>++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Semantics Variations</a:t>
            </a:r>
          </a:p>
        </p:txBody>
      </p:sp>
    </p:spTree>
    <p:extLst>
      <p:ext uri="{BB962C8B-B14F-4D97-AF65-F5344CB8AC3E}">
        <p14:creationId xmlns:p14="http://schemas.microsoft.com/office/powerpoint/2010/main" val="347581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1338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Survey around configuration options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evolving space</a:t>
            </a:r>
          </a:p>
          <a:p>
            <a:r>
              <a:rPr lang="en-US" dirty="0" smtClean="0"/>
              <a:t>Configuration options itemize and explain the space options</a:t>
            </a:r>
          </a:p>
          <a:p>
            <a:r>
              <a:rPr lang="en-US" dirty="0" smtClean="0"/>
              <a:t>Rationalize discussion towards standard</a:t>
            </a:r>
          </a:p>
          <a:p>
            <a:r>
              <a:rPr lang="en-US" dirty="0" smtClean="0"/>
              <a:t>And if no standard at least understand where we stand</a:t>
            </a:r>
          </a:p>
          <a:p>
            <a:r>
              <a:rPr lang="en-US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6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708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Calibri Light"/>
                <a:cs typeface="Calibri Light"/>
              </a:rPr>
              <a:t>SQL++ </a:t>
            </a:r>
            <a:r>
              <a:rPr lang="fr-FR" dirty="0" err="1" smtClean="0">
                <a:latin typeface="Calibri Light"/>
                <a:cs typeface="Calibri Light"/>
              </a:rPr>
              <a:t>example</a:t>
            </a:r>
            <a:r>
              <a:rPr lang="fr-FR" dirty="0" smtClean="0">
                <a:latin typeface="Calibri Light"/>
                <a:cs typeface="Calibri Light"/>
              </a:rPr>
              <a:t>:</a:t>
            </a:r>
          </a:p>
          <a:p>
            <a:pPr lvl="1"/>
            <a:r>
              <a:rPr lang="fr-FR" dirty="0" err="1" smtClean="0">
                <a:latin typeface="Calibri Light"/>
                <a:cs typeface="Calibri Light"/>
              </a:rPr>
              <a:t>Projecting</a:t>
            </a:r>
            <a:r>
              <a:rPr lang="fr-FR" dirty="0" smtClean="0">
                <a:latin typeface="Calibri Light"/>
                <a:cs typeface="Calibri Light"/>
              </a:rPr>
              <a:t> </a:t>
            </a:r>
            <a:r>
              <a:rPr lang="fr-FR" dirty="0" err="1" smtClean="0">
                <a:latin typeface="Calibri Light"/>
                <a:cs typeface="Calibri Light"/>
              </a:rPr>
              <a:t>nested</a:t>
            </a:r>
            <a:r>
              <a:rPr lang="fr-FR" dirty="0" smtClean="0">
                <a:latin typeface="Calibri Light"/>
                <a:cs typeface="Calibri Light"/>
              </a:rPr>
              <a:t> collections:</a:t>
            </a:r>
          </a:p>
          <a:p>
            <a:pPr lvl="1"/>
            <a:endParaRPr lang="fr-FR" dirty="0">
              <a:latin typeface="Calibri Light"/>
              <a:cs typeface="Calibri Light"/>
            </a:endParaRPr>
          </a:p>
          <a:p>
            <a:pPr lvl="1"/>
            <a:endParaRPr lang="fr-FR" dirty="0" smtClean="0">
              <a:latin typeface="Calibri Light"/>
              <a:cs typeface="Calibri Light"/>
            </a:endParaRPr>
          </a:p>
          <a:p>
            <a:pPr lvl="1"/>
            <a:endParaRPr lang="fr-FR" dirty="0">
              <a:latin typeface="Calibri Light"/>
              <a:cs typeface="Calibri Light"/>
            </a:endParaRPr>
          </a:p>
          <a:p>
            <a:pPr lvl="1"/>
            <a:endParaRPr lang="fr-FR" dirty="0" smtClean="0">
              <a:latin typeface="Calibri Light"/>
              <a:cs typeface="Calibri Light"/>
            </a:endParaRPr>
          </a:p>
          <a:p>
            <a:pPr lvl="1"/>
            <a:endParaRPr lang="fr-FR" dirty="0" smtClean="0">
              <a:latin typeface="Calibri Light"/>
              <a:cs typeface="Calibri Light"/>
            </a:endParaRPr>
          </a:p>
          <a:p>
            <a:pPr lvl="1"/>
            <a:endParaRPr lang="fr-FR" dirty="0" smtClean="0">
              <a:latin typeface="Calibri Light"/>
              <a:cs typeface="Calibri Light"/>
            </a:endParaRPr>
          </a:p>
          <a:p>
            <a:pPr lvl="1"/>
            <a:endParaRPr lang="fr-FR" dirty="0">
              <a:latin typeface="Calibri Light"/>
              <a:cs typeface="Calibri Light"/>
            </a:endParaRPr>
          </a:p>
          <a:p>
            <a:pPr lvl="1"/>
            <a:r>
              <a:rPr lang="fr-FR" dirty="0" err="1" smtClean="0">
                <a:latin typeface="Calibri Light"/>
                <a:cs typeface="Calibri Light"/>
              </a:rPr>
              <a:t>Projecting</a:t>
            </a:r>
            <a:r>
              <a:rPr lang="fr-FR" dirty="0" smtClean="0">
                <a:latin typeface="Calibri Light"/>
                <a:cs typeface="Calibri Light"/>
              </a:rPr>
              <a:t> non-</a:t>
            </a:r>
            <a:r>
              <a:rPr lang="fr-FR" dirty="0" err="1" smtClean="0">
                <a:latin typeface="Calibri Light"/>
                <a:cs typeface="Calibri Light"/>
              </a:rPr>
              <a:t>tuples</a:t>
            </a:r>
            <a:r>
              <a:rPr lang="fr-FR" dirty="0" smtClean="0">
                <a:latin typeface="Calibri Light"/>
                <a:cs typeface="Calibri Light"/>
              </a:rPr>
              <a:t>:</a:t>
            </a:r>
          </a:p>
          <a:p>
            <a:pPr marL="457200" lvl="1" indent="0">
              <a:buNone/>
            </a:pPr>
            <a:r>
              <a:rPr lang="fr-FR" dirty="0" smtClean="0">
                <a:latin typeface="Calibri Light"/>
                <a:cs typeface="Calibri Light"/>
              </a:rPr>
              <a:t> </a:t>
            </a:r>
          </a:p>
          <a:p>
            <a:pPr marL="0" indent="0">
              <a:buNone/>
            </a:pPr>
            <a:endParaRPr lang="fr-FR" dirty="0">
              <a:latin typeface="Calibri Light"/>
              <a:cs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2838" y="5997697"/>
            <a:ext cx="498107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ELEMENT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ozone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838" y="2889540"/>
            <a:ext cx="4981074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TUPLE 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s.lat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s.long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r.ozone</a:t>
            </a:r>
            <a:endParaRPr lang="fr-FR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r.location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s.location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defTabSz="914400"/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</a:t>
            </a:r>
            <a:endParaRPr lang="fr-FR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sensors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 </a:t>
            </a:r>
            <a:r>
              <a:rPr lang="fr-FR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580" y="3410712"/>
            <a:ext cx="2250626" cy="9889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"Position and (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nested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) ozone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readings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of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each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sensor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?"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580" y="5875015"/>
            <a:ext cx="2250626" cy="6275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"Bag of all the (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scalar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) ozone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readings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?"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SELECT clause</a:t>
            </a:r>
          </a:p>
        </p:txBody>
      </p:sp>
    </p:spTree>
    <p:extLst>
      <p:ext uri="{BB962C8B-B14F-4D97-AF65-F5344CB8AC3E}">
        <p14:creationId xmlns:p14="http://schemas.microsoft.com/office/powerpoint/2010/main" val="287574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3466" y="2963229"/>
          <a:ext cx="6587583" cy="3211026"/>
        </p:xfrm>
        <a:graphic>
          <a:graphicData uri="http://schemas.openxmlformats.org/drawingml/2006/table">
            <a:tbl>
              <a:tblPr/>
              <a:tblGrid>
                <a:gridCol w="1215087"/>
                <a:gridCol w="3598287"/>
                <a:gridCol w="1774209"/>
              </a:tblGrid>
              <a:tr h="247002">
                <a:tc>
                  <a:txBody>
                    <a:bodyPr/>
                    <a:lstStyle/>
                    <a:p>
                      <a:pPr algn="ctr" fontAlgn="t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Projecting tuples containing nested collections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Projecting non-tuples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JSONiq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MongoDB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N1QL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BigQuery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MongoJDBC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SELECT clause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851" y="1690151"/>
            <a:ext cx="7886700" cy="424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Feature matrix: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9031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but in a Tower of Babel…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96" y="2602306"/>
            <a:ext cx="32003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 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3017" y="3340970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855" y="2602306"/>
            <a:ext cx="44899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db.readings.aggregate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$group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{_id: "$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fr-FR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:"$</a:t>
            </a:r>
            <a:r>
              <a:rPr lang="fr-FR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"}}})</a:t>
            </a: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7091" y="3340970"/>
            <a:ext cx="1111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6" y="3779886"/>
            <a:ext cx="47009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group by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$.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($.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};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3570" y="4241550"/>
            <a:ext cx="536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Jaql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6409" y="3779886"/>
            <a:ext cx="29893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LOAD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sid:int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temp:float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defTabSz="914400"/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GROUP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GENERATE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4322" y="5349546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Pig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95" y="4610882"/>
            <a:ext cx="47009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$r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collection("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readings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group by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r.sid</a:t>
            </a: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fr-FR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avg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($</a:t>
            </a:r>
            <a:r>
              <a:rPr lang="fr-F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r.temp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3744" y="5337823"/>
            <a:ext cx="830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JSONiq</a:t>
            </a:r>
            <a:endParaRPr lang="fr-FR" b="1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26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3466" y="2963229"/>
          <a:ext cx="6587583" cy="3211026"/>
        </p:xfrm>
        <a:graphic>
          <a:graphicData uri="http://schemas.openxmlformats.org/drawingml/2006/table">
            <a:tbl>
              <a:tblPr/>
              <a:tblGrid>
                <a:gridCol w="1215087"/>
                <a:gridCol w="3598287"/>
                <a:gridCol w="1774209"/>
              </a:tblGrid>
              <a:tr h="247002">
                <a:tc>
                  <a:txBody>
                    <a:bodyPr/>
                    <a:lstStyle/>
                    <a:p>
                      <a:pPr algn="ctr" fontAlgn="t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Projecting tuples containing nested collections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Projecting non-tuples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JSONiq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MongoDB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N1QL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Partial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BigQuery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MongoJDBC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47002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38937" y="1573704"/>
            <a:ext cx="3721211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Not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well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supported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features</a:t>
            </a:r>
            <a:endParaRPr lang="fr-FR" dirty="0" smtClean="0">
              <a:solidFill>
                <a:prstClr val="black"/>
              </a:solidFill>
              <a:latin typeface="Source Sans Pro Light" panose="020B0403030403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3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languages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support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them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entirely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(</a:t>
            </a:r>
            <a:r>
              <a:rPr lang="fr-FR" dirty="0" err="1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same</a:t>
            </a:r>
            <a:r>
              <a:rPr lang="fr-FR" dirty="0" smtClean="0">
                <a:solidFill>
                  <a:prstClr val="black"/>
                </a:solidFill>
                <a:latin typeface="Source Sans Pro Light" panose="020B0403030403020204" pitchFamily="34" charset="0"/>
              </a:rPr>
              <a:t> cluster as for data values)</a:t>
            </a:r>
            <a:endParaRPr lang="fr-FR" dirty="0">
              <a:solidFill>
                <a:prstClr val="black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4686" y="3166070"/>
            <a:ext cx="5449783" cy="32968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4685" y="3656903"/>
            <a:ext cx="5449783" cy="57546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4685" y="4400592"/>
            <a:ext cx="5449783" cy="824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4684" y="5390233"/>
            <a:ext cx="5449783" cy="58384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4683" y="3416200"/>
            <a:ext cx="5449783" cy="32572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4683" y="4147344"/>
            <a:ext cx="5449783" cy="3344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4682" y="5140462"/>
            <a:ext cx="5449783" cy="3344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4681" y="5880332"/>
            <a:ext cx="5449783" cy="3344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0851" y="1690151"/>
            <a:ext cx="7886700" cy="424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fr-FR" dirty="0">
                <a:solidFill>
                  <a:prstClr val="black"/>
                </a:solidFill>
                <a:latin typeface="Calibri Light"/>
                <a:cs typeface="Calibri Light"/>
              </a:rPr>
              <a:t>Discussion of the results: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SELECT clause</a:t>
            </a:r>
          </a:p>
        </p:txBody>
      </p:sp>
    </p:spTree>
    <p:extLst>
      <p:ext uri="{BB962C8B-B14F-4D97-AF65-F5344CB8AC3E}">
        <p14:creationId xmlns:p14="http://schemas.microsoft.com/office/powerpoint/2010/main" val="280641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9329"/>
            <a:ext cx="7886700" cy="328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 Light"/>
                <a:cs typeface="Calibri Light"/>
              </a:rPr>
              <a:t>We use </a:t>
            </a:r>
            <a:r>
              <a:rPr lang="en-US" sz="2400" i="1" dirty="0" err="1" smtClean="0">
                <a:latin typeface="Calibri Light"/>
                <a:cs typeface="Calibri Light"/>
              </a:rPr>
              <a:t>config</a:t>
            </a:r>
            <a:r>
              <a:rPr lang="en-US" sz="2400" i="1" dirty="0" smtClean="0">
                <a:latin typeface="Calibri Light"/>
                <a:cs typeface="Calibri Light"/>
              </a:rPr>
              <a:t> parameters</a:t>
            </a:r>
            <a:r>
              <a:rPr lang="en-US" sz="2400" dirty="0" smtClean="0">
                <a:latin typeface="Calibri Light"/>
                <a:cs typeface="Calibri Light"/>
              </a:rPr>
              <a:t> to encompass and compare various semantics of a feature:</a:t>
            </a:r>
            <a:br>
              <a:rPr lang="en-US" sz="2400" dirty="0" smtClean="0">
                <a:latin typeface="Calibri Light"/>
                <a:cs typeface="Calibri Light"/>
              </a:rPr>
            </a:br>
            <a:endParaRPr lang="en-US" sz="2400" dirty="0" smtClean="0">
              <a:latin typeface="Calibri Light"/>
              <a:cs typeface="Calibri Light"/>
            </a:endParaRPr>
          </a:p>
          <a:p>
            <a:r>
              <a:rPr lang="en-US" sz="2400" dirty="0" smtClean="0">
                <a:latin typeface="Calibri Light"/>
                <a:cs typeface="Calibri Light"/>
              </a:rPr>
              <a:t>Minimal number of independent dimensions</a:t>
            </a:r>
          </a:p>
          <a:p>
            <a:r>
              <a:rPr lang="en-US" sz="2400" dirty="0">
                <a:latin typeface="Calibri Light"/>
                <a:cs typeface="Calibri Light"/>
              </a:rPr>
              <a:t>1</a:t>
            </a:r>
            <a:r>
              <a:rPr lang="en-US" sz="2400" dirty="0" smtClean="0">
                <a:latin typeface="Calibri Light"/>
                <a:cs typeface="Calibri Light"/>
              </a:rPr>
              <a:t> dimension = 1 </a:t>
            </a:r>
            <a:r>
              <a:rPr lang="en-US" sz="2400" dirty="0" err="1" smtClean="0">
                <a:latin typeface="Calibri Light"/>
                <a:cs typeface="Calibri Light"/>
              </a:rPr>
              <a:t>config</a:t>
            </a:r>
            <a:r>
              <a:rPr lang="en-US" sz="2400" dirty="0" smtClean="0">
                <a:latin typeface="Calibri Light"/>
                <a:cs typeface="Calibri Light"/>
              </a:rPr>
              <a:t> parameter 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SQL++ formalism </a:t>
            </a:r>
            <a:r>
              <a:rPr lang="en-US" sz="2400" dirty="0" err="1" smtClean="0">
                <a:latin typeface="Calibri Light"/>
                <a:cs typeface="Calibri Light"/>
              </a:rPr>
              <a:t>parametrized</a:t>
            </a:r>
            <a:r>
              <a:rPr lang="en-US" sz="2400" dirty="0" smtClean="0">
                <a:latin typeface="Calibri Light"/>
                <a:cs typeface="Calibri Light"/>
              </a:rPr>
              <a:t> by the </a:t>
            </a:r>
            <a:r>
              <a:rPr lang="en-US" sz="2400" dirty="0" err="1" smtClean="0">
                <a:latin typeface="Calibri Light"/>
                <a:cs typeface="Calibri Light"/>
              </a:rPr>
              <a:t>config</a:t>
            </a:r>
            <a:r>
              <a:rPr lang="en-US" sz="2400" dirty="0" smtClean="0">
                <a:latin typeface="Calibri Light"/>
                <a:cs typeface="Calibri Light"/>
              </a:rPr>
              <a:t> parameters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Feature matrix classifies the values of each </a:t>
            </a:r>
            <a:r>
              <a:rPr lang="en-US" sz="2400" dirty="0" err="1" smtClean="0">
                <a:latin typeface="Calibri Light"/>
                <a:cs typeface="Calibri Light"/>
              </a:rPr>
              <a:t>config</a:t>
            </a:r>
            <a:r>
              <a:rPr lang="en-US" sz="2400" dirty="0" smtClean="0">
                <a:latin typeface="Calibri Light"/>
                <a:cs typeface="Calibri Light"/>
              </a:rPr>
              <a:t> parameter</a:t>
            </a: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Config Parameters</a:t>
            </a:r>
          </a:p>
        </p:txBody>
      </p:sp>
    </p:spTree>
    <p:extLst>
      <p:ext uri="{BB962C8B-B14F-4D97-AF65-F5344CB8AC3E}">
        <p14:creationId xmlns:p14="http://schemas.microsoft.com/office/powerpoint/2010/main" val="14917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929"/>
            <a:ext cx="6235835" cy="63952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 Light"/>
                <a:cs typeface="Calibri Light"/>
              </a:rPr>
              <a:t>Config </a:t>
            </a:r>
            <a:r>
              <a:rPr lang="fr-FR" dirty="0" err="1" smtClean="0">
                <a:latin typeface="Calibri Light"/>
                <a:cs typeface="Calibri Light"/>
              </a:rPr>
              <a:t>parameters</a:t>
            </a:r>
            <a:r>
              <a:rPr lang="fr-FR" dirty="0" smtClean="0">
                <a:latin typeface="Calibri Light"/>
                <a:cs typeface="Calibri Light"/>
              </a:rPr>
              <a:t> for </a:t>
            </a:r>
            <a:r>
              <a:rPr lang="fr-FR" dirty="0" err="1" smtClean="0">
                <a:latin typeface="Calibri Light"/>
                <a:cs typeface="Calibri Light"/>
              </a:rPr>
              <a:t>tuple</a:t>
            </a:r>
            <a:r>
              <a:rPr lang="fr-FR" dirty="0" smtClean="0">
                <a:latin typeface="Calibri Light"/>
                <a:cs typeface="Calibri Light"/>
              </a:rPr>
              <a:t> navigation:</a:t>
            </a:r>
          </a:p>
          <a:p>
            <a:endParaRPr lang="fr-FR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r-FR" dirty="0"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27" y="2964242"/>
            <a:ext cx="5309826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@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tuple_nav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 { </a:t>
            </a:r>
            <a:b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absent    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missing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type_mismatch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error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} 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(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x.y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Paths</a:t>
            </a:r>
          </a:p>
        </p:txBody>
      </p:sp>
    </p:spTree>
    <p:extLst>
      <p:ext uri="{BB962C8B-B14F-4D97-AF65-F5344CB8AC3E}">
        <p14:creationId xmlns:p14="http://schemas.microsoft.com/office/powerpoint/2010/main" val="312048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The </a:t>
            </a:r>
            <a:r>
              <a:rPr lang="en-US" dirty="0">
                <a:latin typeface="Calibri Light"/>
                <a:cs typeface="Calibri Light"/>
              </a:rPr>
              <a:t>feature matrix classifies, for each language, the value of each </a:t>
            </a:r>
            <a:r>
              <a:rPr lang="en-US" dirty="0" err="1">
                <a:latin typeface="Calibri Light"/>
                <a:cs typeface="Calibri Light"/>
              </a:rPr>
              <a:t>config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parameter:</a:t>
            </a:r>
          </a:p>
          <a:p>
            <a:pPr marL="0" indent="0">
              <a:buNone/>
            </a:pPr>
            <a:endParaRPr lang="fr-FR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dirty="0" smtClean="0"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endParaRPr lang="fr-FR" dirty="0">
              <a:latin typeface="Calibri Light"/>
              <a:cs typeface="Calibri Light"/>
            </a:endParaRPr>
          </a:p>
          <a:p>
            <a:endParaRPr lang="fr-FR" dirty="0" smtClean="0">
              <a:latin typeface="Calibri Light"/>
              <a:cs typeface="Calibri Ligh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39514" y="3195201"/>
          <a:ext cx="3239095" cy="2901530"/>
        </p:xfrm>
        <a:graphic>
          <a:graphicData uri="http://schemas.openxmlformats.org/drawingml/2006/table">
            <a:tbl>
              <a:tblPr/>
              <a:tblGrid>
                <a:gridCol w="1001713"/>
                <a:gridCol w="852963"/>
                <a:gridCol w="1384419"/>
              </a:tblGrid>
              <a:tr h="409790">
                <a:tc>
                  <a:txBody>
                    <a:bodyPr/>
                    <a:lstStyle/>
                    <a:p>
                      <a:pPr algn="ctr" fontAlgn="b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 </a:t>
                      </a:r>
                      <a:r>
                        <a:rPr lang="fr-FR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mismatch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JSONiq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MongoDB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BigQuery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MongoJDBC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SQL++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path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path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Paths</a:t>
            </a:r>
          </a:p>
        </p:txBody>
      </p:sp>
    </p:spTree>
    <p:extLst>
      <p:ext uri="{BB962C8B-B14F-4D97-AF65-F5344CB8AC3E}">
        <p14:creationId xmlns:p14="http://schemas.microsoft.com/office/powerpoint/2010/main" val="211139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66442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 Light"/>
                <a:cs typeface="Calibri Light"/>
              </a:rPr>
              <a:t>Config </a:t>
            </a:r>
            <a:r>
              <a:rPr lang="fr-FR" dirty="0" err="1" smtClean="0">
                <a:latin typeface="Calibri Light"/>
                <a:cs typeface="Calibri Light"/>
              </a:rPr>
              <a:t>parameters</a:t>
            </a:r>
            <a:r>
              <a:rPr lang="fr-FR" dirty="0" smtClean="0">
                <a:latin typeface="Calibri Light"/>
                <a:cs typeface="Calibri Light"/>
              </a:rPr>
              <a:t> for </a:t>
            </a:r>
            <a:r>
              <a:rPr lang="fr-FR" dirty="0" err="1" smtClean="0">
                <a:latin typeface="Calibri Light"/>
                <a:cs typeface="Calibri Light"/>
              </a:rPr>
              <a:t>equality</a:t>
            </a:r>
            <a:r>
              <a:rPr lang="fr-FR" dirty="0" smtClean="0">
                <a:latin typeface="Calibri Light"/>
                <a:cs typeface="Calibri Light"/>
              </a:rPr>
              <a:t>:</a:t>
            </a:r>
          </a:p>
          <a:p>
            <a:pPr marL="0" indent="0">
              <a:buNone/>
            </a:pPr>
            <a:endParaRPr lang="fr-FR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Equality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326" y="2599036"/>
            <a:ext cx="682051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@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eq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complex        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error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type_mismatch  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false,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null_eq_null   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null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null_eq_value  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null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missing_eq_missing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missing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missing_eq_value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missing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fr-FR" sz="2400" b="1" dirty="0" err="1">
                <a:solidFill>
                  <a:prstClr val="black"/>
                </a:solidFill>
                <a:latin typeface="Consolas"/>
                <a:cs typeface="Consolas"/>
              </a:rPr>
              <a:t>missing_eq_null   </a:t>
            </a: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: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onsolas"/>
                <a:cs typeface="Consolas"/>
              </a:rPr>
              <a:t>missing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b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fr-FR" sz="2400" b="1" dirty="0">
                <a:solidFill>
                  <a:prstClr val="black"/>
                </a:solidFill>
                <a:latin typeface="Consolas"/>
                <a:cs typeface="Consolas"/>
              </a:rPr>
              <a:t>} </a:t>
            </a:r>
            <a:r>
              <a:rPr lang="fr-FR" sz="2400" dirty="0">
                <a:solidFill>
                  <a:prstClr val="black"/>
                </a:solidFill>
                <a:latin typeface="Consolas"/>
                <a:cs typeface="Consolas"/>
              </a:rPr>
              <a:t>( x = y )</a:t>
            </a:r>
          </a:p>
        </p:txBody>
      </p:sp>
    </p:spTree>
    <p:extLst>
      <p:ext uri="{BB962C8B-B14F-4D97-AF65-F5344CB8AC3E}">
        <p14:creationId xmlns:p14="http://schemas.microsoft.com/office/powerpoint/2010/main" val="30710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The </a:t>
            </a:r>
            <a:r>
              <a:rPr lang="en-US" dirty="0">
                <a:latin typeface="Calibri Light"/>
                <a:cs typeface="Calibri Light"/>
              </a:rPr>
              <a:t>feature matrix classifies, for each language, the value of each </a:t>
            </a:r>
            <a:r>
              <a:rPr lang="en-US" dirty="0" err="1">
                <a:latin typeface="Calibri Light"/>
                <a:cs typeface="Calibri Light"/>
              </a:rPr>
              <a:t>config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parameter:</a:t>
            </a:r>
          </a:p>
          <a:p>
            <a:pPr marL="0" indent="0">
              <a:buNone/>
            </a:pPr>
            <a:endParaRPr lang="fr-FR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dirty="0" smtClean="0"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endParaRPr lang="fr-FR" dirty="0">
              <a:latin typeface="Calibri Light"/>
              <a:cs typeface="Calibri Light"/>
            </a:endParaRPr>
          </a:p>
          <a:p>
            <a:endParaRPr lang="fr-FR" dirty="0" smtClean="0">
              <a:latin typeface="Calibri Light"/>
              <a:cs typeface="Calibri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8879" y="3860682"/>
          <a:ext cx="8939463" cy="2820967"/>
        </p:xfrm>
        <a:graphic>
          <a:graphicData uri="http://schemas.openxmlformats.org/drawingml/2006/table">
            <a:tbl>
              <a:tblPr/>
              <a:tblGrid>
                <a:gridCol w="1804736"/>
                <a:gridCol w="1106905"/>
                <a:gridCol w="1034716"/>
                <a:gridCol w="890337"/>
                <a:gridCol w="962526"/>
                <a:gridCol w="1082842"/>
                <a:gridCol w="1046748"/>
                <a:gridCol w="1010653"/>
              </a:tblGrid>
              <a:tr h="396091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Complex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 mismatch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 = Null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 = Value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 = Missing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 = Value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Hive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(=, &lt;=&gt;)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Err, 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Null, True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Null, 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Boolean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Boolean partial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False/Null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JSONiq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(=,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deep-equal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())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Err, Boolean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Err, 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True, True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False, 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Missing, 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MongoDB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Boolean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N1QL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Boolean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 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AQL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BigQuery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Null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MongoJDBC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Boolean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True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7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SQL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++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@equal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@equal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@equal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@equal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@equal</a:t>
                      </a: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136" y="5021921"/>
            <a:ext cx="9018664" cy="28269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109" y="5631522"/>
            <a:ext cx="1189518" cy="28041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624" y="2707560"/>
            <a:ext cx="8574025" cy="10018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No </a:t>
            </a:r>
            <a:r>
              <a:rPr lang="fr-FR" dirty="0">
                <a:solidFill>
                  <a:prstClr val="black"/>
                </a:solidFill>
                <a:latin typeface="Calibri Light"/>
                <a:cs typeface="Calibri Light"/>
              </a:rPr>
              <a:t>real cluster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Some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languages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have multiple (incompatible)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equality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functions</a:t>
            </a:r>
            <a:endParaRPr lang="fr-FR" dirty="0" smtClean="0">
              <a:solidFill>
                <a:prstClr val="black"/>
              </a:solidFill>
              <a:latin typeface="Calibri Light"/>
              <a:cs typeface="Calibri Ligh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Some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edge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cases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cannot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happen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due to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other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limitations (SQL has no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complex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values)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1932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Example: Equality Function</a:t>
            </a:r>
          </a:p>
        </p:txBody>
      </p:sp>
    </p:spTree>
    <p:extLst>
      <p:ext uri="{BB962C8B-B14F-4D97-AF65-F5344CB8AC3E}">
        <p14:creationId xmlns:p14="http://schemas.microsoft.com/office/powerpoint/2010/main" val="48587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1338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Advise on consistent settings of the configuration options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configuration option setting is sensible</a:t>
            </a:r>
          </a:p>
          <a:p>
            <a:r>
              <a:rPr lang="en-US" dirty="0" smtClean="0"/>
              <a:t>Configuration options have to subscribe to common sense</a:t>
            </a:r>
          </a:p>
          <a:p>
            <a:pPr lvl="1">
              <a:buNone/>
            </a:pPr>
            <a:r>
              <a:rPr lang="en-US" dirty="0" err="1" smtClean="0"/>
              <a:t>iff</a:t>
            </a:r>
            <a:r>
              <a:rPr lang="en-US" dirty="0" smtClean="0"/>
              <a:t> x = y then [x] = [y]</a:t>
            </a:r>
          </a:p>
          <a:p>
            <a:pPr lvl="1">
              <a:buNone/>
            </a:pPr>
            <a:r>
              <a:rPr lang="en-US" dirty="0" smtClean="0"/>
              <a:t>if x = y and y = z then x = z</a:t>
            </a:r>
          </a:p>
          <a:p>
            <a:pPr lvl="1"/>
            <a:r>
              <a:rPr lang="en-US" dirty="0" smtClean="0"/>
              <a:t>which enables rewritings</a:t>
            </a:r>
          </a:p>
          <a:p>
            <a:r>
              <a:rPr lang="en-US" dirty="0" smtClean="0"/>
              <a:t>Have to be consistent with each other</a:t>
            </a:r>
          </a:p>
          <a:p>
            <a:pPr lvl="1">
              <a:buNone/>
            </a:pPr>
            <a:r>
              <a:rPr lang="en-US" dirty="0" err="1" smtClean="0"/>
              <a:t>Eg</a:t>
            </a:r>
            <a:r>
              <a:rPr lang="en-US" dirty="0" smtClean="0"/>
              <a:t>, if true AND missing is missing,</a:t>
            </a:r>
          </a:p>
          <a:p>
            <a:pPr lvl="1">
              <a:buNone/>
            </a:pPr>
            <a:r>
              <a:rPr lang="en-US" dirty="0" smtClean="0"/>
              <a:t> then false OR missing is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01018" y="5572187"/>
            <a:ext cx="4257911" cy="1093957"/>
          </a:xfrm>
          <a:prstGeom prst="can">
            <a:avLst>
              <a:gd name="adj" fmla="val 16482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/>
          <a:lstStyle/>
          <a:p>
            <a:pPr defTabSz="914400"/>
            <a:endParaRPr lang="en-US" sz="11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sensors:</a:t>
            </a:r>
          </a:p>
          <a:p>
            <a:pPr defTabSz="914400"/>
            <a:endParaRPr lang="en-US" sz="10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endParaRPr lang="en-US" sz="10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endParaRPr lang="en-US" sz="10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671" y="5234611"/>
            <a:ext cx="130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PostgreSQL</a:t>
            </a:r>
            <a:endParaRPr lang="fr-FR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Can 6"/>
          <p:cNvSpPr/>
          <p:nvPr/>
        </p:nvSpPr>
        <p:spPr>
          <a:xfrm>
            <a:off x="4563923" y="5572186"/>
            <a:ext cx="4363070" cy="1093958"/>
          </a:xfrm>
          <a:prstGeom prst="can">
            <a:avLst>
              <a:gd name="adj" fmla="val 16482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90000" rIns="0" rtlCol="0" anchor="ctr"/>
          <a:lstStyle/>
          <a:p>
            <a:pPr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measurements: [</a:t>
            </a:r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2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 70.1 },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{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2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 49.2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 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{ </a:t>
            </a:r>
            <a:r>
              <a:rPr lang="en-US" sz="16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sid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1, temp: null } 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0448" y="5243743"/>
            <a:ext cx="11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MongoDB</a:t>
            </a:r>
            <a:endParaRPr lang="fr-FR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25396" y="5785483"/>
          <a:ext cx="1876902" cy="7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2"/>
                <a:gridCol w="625634"/>
                <a:gridCol w="839316"/>
              </a:tblGrid>
              <a:tr h="190948"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lat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lng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083"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32.8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-117.1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814"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32.7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pc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-117.2</a:t>
                      </a:r>
                      <a:endParaRPr lang="fr-FR" sz="1600" spc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0" marT="3600" marB="36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9292" y="2338924"/>
            <a:ext cx="8744249" cy="374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Calibri"/>
                <a:cs typeface="Calibri"/>
              </a:rPr>
              <a:t>SQL++ 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alibri"/>
              </a:rPr>
              <a:t>Query Processor</a:t>
            </a:r>
            <a:endParaRPr lang="en-US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Can 11"/>
          <p:cNvSpPr/>
          <p:nvPr/>
        </p:nvSpPr>
        <p:spPr>
          <a:xfrm>
            <a:off x="274113" y="3263860"/>
            <a:ext cx="4193951" cy="1505342"/>
          </a:xfrm>
          <a:prstGeom prst="can">
            <a:avLst>
              <a:gd name="adj" fmla="val 1951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45720" rIns="0" bIns="0" rtlCol="0" anchor="ctr"/>
          <a:lstStyle/>
          <a:p>
            <a:pPr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sensors: {{ 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{id:1, lat:32.8, </a:t>
            </a:r>
            <a:r>
              <a:rPr lang="en-US" sz="16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lng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:-117.1},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{id:2, lat:32.7, </a:t>
            </a:r>
            <a:r>
              <a:rPr lang="en-US" sz="16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lng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:-117.2} }}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9353" y="4637316"/>
            <a:ext cx="1772607" cy="360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  <a:latin typeface="Calibri"/>
                <a:cs typeface="Calibri"/>
              </a:rPr>
              <a:t>SQL Wrapper</a:t>
            </a:r>
            <a:endParaRPr lang="en-US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Can 13"/>
          <p:cNvSpPr/>
          <p:nvPr/>
        </p:nvSpPr>
        <p:spPr>
          <a:xfrm>
            <a:off x="4641671" y="3263860"/>
            <a:ext cx="4257910" cy="1514478"/>
          </a:xfrm>
          <a:prstGeom prst="can">
            <a:avLst>
              <a:gd name="adj" fmla="val 1893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45720" rIns="0" bIns="0" rtlCol="0" anchor="ctr"/>
          <a:lstStyle/>
          <a:p>
            <a:pPr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measurements: 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sid: 2, temp: 70.1 },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sid: 2,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 49.2 },</a:t>
            </a:r>
          </a:p>
          <a:p>
            <a:pPr defTabSz="914400"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sid: 1, </a:t>
            </a:r>
            <a:r>
              <a:rPr lang="en-US" sz="16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temp: null </a:t>
            </a:r>
            <a:r>
              <a:rPr lang="en-US" sz="16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3814" y="4637314"/>
            <a:ext cx="2138091" cy="351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 err="1" smtClean="0">
                <a:solidFill>
                  <a:prstClr val="black"/>
                </a:solidFill>
                <a:latin typeface="Calibri"/>
                <a:cs typeface="Calibri"/>
              </a:rPr>
              <a:t>MongoDB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alibri"/>
              </a:rPr>
              <a:t> Wrapper</a:t>
            </a:r>
            <a:endParaRPr lang="en-US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920" y="2229286"/>
            <a:ext cx="8881307" cy="279573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9349" y="3229304"/>
            <a:ext cx="2166889" cy="2769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defTabSz="914400"/>
            <a:r>
              <a:rPr lang="fr-FR" b="1" dirty="0" smtClean="0">
                <a:solidFill>
                  <a:prstClr val="black"/>
                </a:solidFill>
                <a:latin typeface="Calibri"/>
                <a:cs typeface="Calibri"/>
              </a:rPr>
              <a:t>SQL Virtual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Database</a:t>
            </a:r>
            <a:endParaRPr lang="fr-FR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011" y="3238441"/>
            <a:ext cx="2769217" cy="2769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defTabSz="914400"/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MongoDB</a:t>
            </a:r>
            <a:r>
              <a:rPr lang="fr-FR" b="1" dirty="0" smtClean="0">
                <a:solidFill>
                  <a:prstClr val="black"/>
                </a:solidFill>
                <a:latin typeface="Calibri"/>
                <a:cs typeface="Calibri"/>
              </a:rPr>
              <a:t> Virtual </a:t>
            </a:r>
            <a:r>
              <a:rPr lang="fr-FR" b="1" dirty="0" err="1" smtClean="0">
                <a:solidFill>
                  <a:prstClr val="black"/>
                </a:solidFill>
                <a:latin typeface="Calibri"/>
                <a:cs typeface="Calibri"/>
              </a:rPr>
              <a:t>Database</a:t>
            </a:r>
            <a:endParaRPr lang="fr-FR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21279" y="2833502"/>
            <a:ext cx="1" cy="32848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05381" y="2833502"/>
            <a:ext cx="0" cy="32848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6964" y="2833502"/>
            <a:ext cx="1" cy="32848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41066" y="2833502"/>
            <a:ext cx="0" cy="32848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7899" y="2760374"/>
            <a:ext cx="7706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8781" y="2778259"/>
            <a:ext cx="7706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27845" y="1830642"/>
            <a:ext cx="1" cy="32848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11947" y="1830642"/>
            <a:ext cx="0" cy="32848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9662" y="1775399"/>
            <a:ext cx="77065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SQL++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141133" y="787400"/>
            <a:ext cx="5909733" cy="3784599"/>
          </a:xfrm>
          <a:prstGeom prst="wedgeRectCallout">
            <a:avLst>
              <a:gd name="adj1" fmla="val -61470"/>
              <a:gd name="adj2" fmla="val -159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s.lat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s.lng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m.temp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sensors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 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measurements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ON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s.id =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m.sid</a:t>
            </a:r>
            <a:endParaRPr lang="fr-FR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s.lat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32.6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s.lat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32.9 </a:t>
            </a:r>
          </a:p>
          <a:p>
            <a:pPr defTabSz="914400"/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AND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s.lng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-117.0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s.lng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-117.3)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m.temp 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50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7916" y="775499"/>
            <a:ext cx="2444973" cy="10551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"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Sensors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in a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given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area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that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recorded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a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low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/>
                <a:cs typeface="Calibri Light"/>
              </a:rPr>
              <a:t>temperature</a:t>
            </a:r>
            <a:r>
              <a:rPr lang="fr-FR" dirty="0" smtClean="0">
                <a:solidFill>
                  <a:prstClr val="black"/>
                </a:solidFill>
                <a:latin typeface="Calibri Light"/>
                <a:cs typeface="Calibri Light"/>
              </a:rPr>
              <a:t>?"</a:t>
            </a:r>
            <a:endParaRPr lang="fr-FR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09655" y="5156288"/>
            <a:ext cx="1" cy="32848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3757" y="5156288"/>
            <a:ext cx="0" cy="32848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8155" y="5101433"/>
            <a:ext cx="543739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SQL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57023" y="5171642"/>
            <a:ext cx="1" cy="328482"/>
          </a:xfrm>
          <a:prstGeom prst="straightConnector1">
            <a:avLst/>
          </a:prstGeom>
          <a:ln w="22225"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41125" y="5171642"/>
            <a:ext cx="0" cy="328482"/>
          </a:xfrm>
          <a:prstGeom prst="straightConnector1">
            <a:avLst/>
          </a:prstGeom>
          <a:ln w="22225"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73334" y="5107652"/>
            <a:ext cx="1111039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 Light"/>
                <a:cs typeface="Calibri Light"/>
              </a:rPr>
              <a:t>MongoDB</a:t>
            </a:r>
            <a:endParaRPr lang="en-US" dirty="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121646" y="3759200"/>
            <a:ext cx="4382622" cy="3014133"/>
          </a:xfrm>
          <a:prstGeom prst="wedgeRectCallout">
            <a:avLst>
              <a:gd name="adj1" fmla="val 76961"/>
              <a:gd name="adj2" fmla="val -23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db.measurements.aggregate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$match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{$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lt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50}} },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fr-FR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$match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{$not: </a:t>
            </a:r>
            <a:r>
              <a:rPr lang="fr-FR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 }</a:t>
            </a:r>
          </a:p>
          <a:p>
            <a:pPr defTabSz="914400"/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712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>
                <a:solidFill>
                  <a:prstClr val="white"/>
                </a:solidFill>
                <a:latin typeface="Calibri"/>
                <a:cs typeface="Calibri Light"/>
              </a:rPr>
              <a:t>Use Case 3: Integrated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096904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4" grpId="0"/>
      <p:bldP spid="25" grpId="0"/>
      <p:bldP spid="30" grpId="0"/>
      <p:bldP spid="31" grpId="0" animBg="1"/>
      <p:bldP spid="32" grpId="0" animBg="1"/>
      <p:bldP spid="36" grpId="0"/>
      <p:bldP spid="39" grpId="0"/>
      <p:bldP spid="4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21713"/>
          </a:xfrm>
        </p:spPr>
        <p:txBody>
          <a:bodyPr>
            <a:normAutofit/>
          </a:bodyPr>
          <a:lstStyle/>
          <a:p>
            <a:r>
              <a:rPr lang="en-US" dirty="0" smtClean="0"/>
              <a:t>Part B: </a:t>
            </a:r>
            <a:br>
              <a:rPr lang="en-US" dirty="0" smtClean="0"/>
            </a:br>
            <a:r>
              <a:rPr lang="en-US" dirty="0" smtClean="0"/>
              <a:t>Query Languages for Unrestricted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71" y="4328539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Alin Deutsch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UC San Diego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Unrestricted Graph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Nodes correspond to entities</a:t>
            </a:r>
          </a:p>
          <a:p>
            <a:endParaRPr lang="en-US" dirty="0" smtClean="0"/>
          </a:p>
          <a:p>
            <a:r>
              <a:rPr lang="en-US" dirty="0" smtClean="0"/>
              <a:t>Edges are binary, correspond to relationships</a:t>
            </a:r>
          </a:p>
          <a:p>
            <a:endParaRPr lang="en-US" dirty="0" smtClean="0"/>
          </a:p>
          <a:p>
            <a:r>
              <a:rPr lang="en-US" dirty="0" smtClean="0"/>
              <a:t>Edges may be directed or undirected</a:t>
            </a:r>
          </a:p>
          <a:p>
            <a:endParaRPr lang="en-US" dirty="0" smtClean="0"/>
          </a:p>
          <a:p>
            <a:r>
              <a:rPr lang="en-US" dirty="0" smtClean="0"/>
              <a:t>Nodes and edges may carry labels</a:t>
            </a:r>
          </a:p>
          <a:p>
            <a:pPr lvl="1"/>
            <a:r>
              <a:rPr lang="en-US" dirty="0" smtClean="0"/>
              <a:t>multiple labels OK in some graph data models such as neo4j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Nodes and edges annotated with data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oth have sets of attributes (key-value pairs)</a:t>
            </a:r>
          </a:p>
          <a:p>
            <a:endParaRPr lang="en-US" dirty="0" smtClean="0"/>
          </a:p>
          <a:p>
            <a:r>
              <a:rPr lang="en-US" dirty="0" smtClean="0"/>
              <a:t>A schema is not required to formulate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>
                <a:solidFill>
                  <a:prstClr val="white"/>
                </a:solidFill>
                <a:latin typeface="Calibri"/>
                <a:cs typeface="Calibri Light"/>
              </a:rPr>
              <a:t>o</a:t>
            </a:r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ften in lieu of formal semantics…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050" name="AutoShape 2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AutoShape 4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4" name="AutoShape 6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stackoverflow-logo-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158" y="1749164"/>
            <a:ext cx="28575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Vertex types:</a:t>
            </a:r>
          </a:p>
          <a:p>
            <a:r>
              <a:rPr lang="en-US" dirty="0" smtClean="0"/>
              <a:t>Product    (name, category, price)</a:t>
            </a:r>
          </a:p>
          <a:p>
            <a:r>
              <a:rPr lang="en-US" dirty="0" smtClean="0"/>
              <a:t>Customer (</a:t>
            </a:r>
            <a:r>
              <a:rPr lang="en-US" dirty="0" err="1" smtClean="0"/>
              <a:t>ssn</a:t>
            </a:r>
            <a:r>
              <a:rPr lang="en-US" dirty="0" smtClean="0"/>
              <a:t>, name, address)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Edge types:</a:t>
            </a:r>
          </a:p>
          <a:p>
            <a:r>
              <a:rPr lang="en-US" dirty="0" smtClean="0"/>
              <a:t>Bought (discount, quantity)</a:t>
            </a:r>
          </a:p>
          <a:p>
            <a:r>
              <a:rPr lang="en-US" dirty="0" smtClean="0"/>
              <a:t>Customer c bought 100 units of product p at discount 5%: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modeled by edge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 -- (Bought {discount=5%, quantity=100})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Expressing Graph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Approaches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High-level query languages </a:t>
            </a:r>
            <a:r>
              <a:rPr lang="en-US" dirty="0" err="1" smtClean="0"/>
              <a:t>à</a:t>
            </a:r>
            <a:r>
              <a:rPr lang="en-US" dirty="0" smtClean="0"/>
              <a:t> la SQL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Low-level programming abstractions</a:t>
            </a:r>
          </a:p>
          <a:p>
            <a:pPr lvl="1"/>
            <a:r>
              <a:rPr lang="en-US" dirty="0" smtClean="0"/>
              <a:t>Programs written in C++, Java, </a:t>
            </a:r>
            <a:r>
              <a:rPr lang="en-US" dirty="0" err="1" smtClean="0"/>
              <a:t>Scala</a:t>
            </a:r>
            <a:r>
              <a:rPr lang="en-US" dirty="0" smtClean="0"/>
              <a:t>, Groovy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Initially adopted by disjoint communities (recall </a:t>
            </a:r>
            <a:r>
              <a:rPr lang="en-US" dirty="0" err="1" smtClean="0"/>
              <a:t>NoSQL</a:t>
            </a:r>
            <a:r>
              <a:rPr lang="en-US" dirty="0" smtClean="0"/>
              <a:t> debates)</a:t>
            </a:r>
          </a:p>
          <a:p>
            <a:endParaRPr lang="en-US" dirty="0"/>
          </a:p>
          <a:p>
            <a:r>
              <a:rPr lang="en-US" dirty="0" smtClean="0"/>
              <a:t>Recent trend towards unification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5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573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Key Ingredients for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High-Level Query Languages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61"/>
            <a:ext cx="8229600" cy="52677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Pioneered by academic </a:t>
            </a:r>
            <a:r>
              <a:rPr lang="en-US" dirty="0"/>
              <a:t>w</a:t>
            </a:r>
            <a:r>
              <a:rPr lang="en-US" dirty="0" smtClean="0"/>
              <a:t>ork on Conjunctive Query (CQ) extensions for graphs (in the 90’s)</a:t>
            </a:r>
          </a:p>
          <a:p>
            <a:pPr lvl="1"/>
            <a:r>
              <a:rPr lang="en-US" dirty="0" smtClean="0"/>
              <a:t>Path expressions (PEs) for navigation</a:t>
            </a:r>
          </a:p>
          <a:p>
            <a:pPr lvl="1"/>
            <a:r>
              <a:rPr lang="en-US" dirty="0" smtClean="0"/>
              <a:t>Variables for manipulating data found during navigation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titching multiple PEs into complex navigation patterns</a:t>
            </a:r>
            <a:r>
              <a:rPr lang="en-US" dirty="0" smtClean="0">
                <a:sym typeface="Wingdings"/>
              </a:rPr>
              <a:t>    conjunctive regular path queries (CRPQs)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Beyond CRPQs, needed in modern applications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Aggregation of data encountered during navigation 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    support for bag semantics as prerequisite </a:t>
            </a:r>
          </a:p>
          <a:p>
            <a:pPr lvl="1"/>
            <a:r>
              <a:rPr lang="en-US" dirty="0"/>
              <a:t>Intermediate results assigned to nodes/</a:t>
            </a:r>
            <a:r>
              <a:rPr lang="en-US" dirty="0" smtClean="0"/>
              <a:t>edges</a:t>
            </a:r>
            <a:endParaRPr lang="en-US" dirty="0"/>
          </a:p>
          <a:p>
            <a:pPr lvl="1"/>
            <a:r>
              <a:rPr lang="en-US" dirty="0"/>
              <a:t>Control flow support for class of iterative algorithms that converge to result in multiple steps </a:t>
            </a:r>
          </a:p>
          <a:p>
            <a:pPr lvl="2"/>
            <a:r>
              <a:rPr lang="en-US" dirty="0"/>
              <a:t>(e.g. PageRank-class, recommender systems, shortest paths, etc.)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69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0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xpress reachability via constrained paths </a:t>
            </a:r>
          </a:p>
          <a:p>
            <a:endParaRPr lang="en-US" dirty="0" smtClean="0"/>
          </a:p>
          <a:p>
            <a:r>
              <a:rPr lang="en-US" dirty="0" smtClean="0"/>
              <a:t>Early graph-specific extension over conjunctive queries</a:t>
            </a:r>
          </a:p>
          <a:p>
            <a:endParaRPr lang="en-US" dirty="0" smtClean="0"/>
          </a:p>
          <a:p>
            <a:r>
              <a:rPr lang="en-US" dirty="0" smtClean="0"/>
              <a:t>Introduced initially in academic research in early 90s</a:t>
            </a:r>
          </a:p>
          <a:p>
            <a:pPr lvl="1"/>
            <a:r>
              <a:rPr lang="en-US" dirty="0" err="1"/>
              <a:t>StruQL</a:t>
            </a: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AT&amp;T Research, Fernandez, Halevy, </a:t>
            </a:r>
            <a:r>
              <a:rPr lang="en-US" dirty="0" err="1"/>
              <a:t>Suciu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WebSQL</a:t>
            </a:r>
            <a:r>
              <a:rPr lang="en-US" dirty="0" smtClean="0"/>
              <a:t>  (</a:t>
            </a:r>
            <a:r>
              <a:rPr lang="en-US" dirty="0" err="1" smtClean="0"/>
              <a:t>Mendelzon</a:t>
            </a:r>
            <a:r>
              <a:rPr lang="en-US" dirty="0" smtClean="0"/>
              <a:t>, </a:t>
            </a:r>
            <a:r>
              <a:rPr lang="en-US" dirty="0" err="1" smtClean="0"/>
              <a:t>Mihaila</a:t>
            </a:r>
            <a:r>
              <a:rPr lang="en-US" dirty="0" smtClean="0"/>
              <a:t>, Milo)</a:t>
            </a:r>
          </a:p>
          <a:p>
            <a:pPr lvl="1"/>
            <a:r>
              <a:rPr lang="en-US" dirty="0" err="1" smtClean="0"/>
              <a:t>Lorel</a:t>
            </a:r>
            <a:r>
              <a:rPr lang="en-US" dirty="0" smtClean="0"/>
              <a:t>        (</a:t>
            </a:r>
            <a:r>
              <a:rPr lang="en-US" dirty="0" err="1" smtClean="0"/>
              <a:t>Widom</a:t>
            </a:r>
            <a:r>
              <a:rPr lang="en-US" dirty="0" smtClean="0"/>
              <a:t> et al)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Today supported by languages of commercial systems</a:t>
            </a:r>
          </a:p>
          <a:p>
            <a:pPr lvl="1"/>
            <a:r>
              <a:rPr lang="en-US" dirty="0" smtClean="0"/>
              <a:t>Cypher, SparQL, Gremlin, GSQL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8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Notations vary. Adopting here that of  SparQL W3C Recommendation.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path </a:t>
            </a:r>
            <a:r>
              <a:rPr lang="en-US" dirty="0" smtClean="0">
                <a:sym typeface="Wingdings"/>
              </a:rPr>
              <a:t> edge label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|	_						// wildcard, any edge label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|	^ edge label			//	inverse edge		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|	path . path			// concatenation</a:t>
            </a:r>
          </a:p>
          <a:p>
            <a:pPr marL="0" indent="0">
              <a:buNone/>
            </a:pPr>
            <a:r>
              <a:rPr lang="en-US" dirty="0" smtClean="0"/>
              <a:t>		|	path | path			// alternation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|	path*					// 0 or more reps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| 	path*(</a:t>
            </a:r>
            <a:r>
              <a:rPr lang="en-US" dirty="0" err="1" smtClean="0"/>
              <a:t>min,max</a:t>
            </a:r>
            <a:r>
              <a:rPr lang="en-US" dirty="0" smtClean="0"/>
              <a:t>)		// at least min, at most max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|	(path)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5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Expression Examples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2191" cy="503693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Pairs of customer and product they bought: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b="1" i="1" dirty="0" smtClean="0"/>
              <a:t>	Bought</a:t>
            </a:r>
          </a:p>
          <a:p>
            <a:endParaRPr lang="en-US" sz="3400" dirty="0" smtClean="0"/>
          </a:p>
          <a:p>
            <a:r>
              <a:rPr lang="en-US" sz="3400" dirty="0" smtClean="0"/>
              <a:t>Pairs of customer and product they were involved with (bought or reviewed)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	</a:t>
            </a:r>
            <a:r>
              <a:rPr lang="en-US" sz="3400" b="1" i="1" dirty="0" err="1" smtClean="0"/>
              <a:t>Bought|Reviewed</a:t>
            </a:r>
            <a:endParaRPr lang="en-US" sz="3400" b="1" i="1" dirty="0" smtClean="0"/>
          </a:p>
          <a:p>
            <a:endParaRPr lang="en-US" sz="3400" dirty="0"/>
          </a:p>
          <a:p>
            <a:r>
              <a:rPr lang="en-US" sz="3400" dirty="0" smtClean="0"/>
              <a:t>Pairs of customers who bought same product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(lists customers with themselves)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	</a:t>
            </a:r>
            <a:r>
              <a:rPr lang="en-US" sz="3400" b="1" i="1" dirty="0" err="1" smtClean="0"/>
              <a:t>Bought.^Bought</a:t>
            </a:r>
            <a:endParaRPr lang="en-US" sz="3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444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 Examples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Pairs of customers involved with same product (like-minded)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b="1" i="1" dirty="0" smtClean="0"/>
              <a:t>(</a:t>
            </a:r>
            <a:r>
              <a:rPr lang="en-US" sz="2600" b="1" i="1" dirty="0" err="1"/>
              <a:t>Bought|Reviewed</a:t>
            </a:r>
            <a:r>
              <a:rPr lang="en-US" sz="2600" b="1" i="1" dirty="0"/>
              <a:t>).(^Bought|^Reviewed)</a:t>
            </a:r>
          </a:p>
          <a:p>
            <a:endParaRPr lang="en-US" sz="2600" dirty="0"/>
          </a:p>
          <a:p>
            <a:r>
              <a:rPr lang="en-US" sz="2600" dirty="0"/>
              <a:t>Pairs of customers </a:t>
            </a:r>
            <a:r>
              <a:rPr lang="en-US" sz="2600" dirty="0" smtClean="0"/>
              <a:t>connected via a chain of </a:t>
            </a:r>
            <a:r>
              <a:rPr lang="en-US" sz="2600" dirty="0"/>
              <a:t>like-minded </a:t>
            </a:r>
            <a:r>
              <a:rPr lang="en-US" sz="2600" dirty="0" smtClean="0"/>
              <a:t>customer pairs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b="1" i="1" dirty="0" smtClean="0"/>
              <a:t>(</a:t>
            </a:r>
            <a:r>
              <a:rPr lang="en-US" sz="2600" b="1" i="1" dirty="0"/>
              <a:t>(</a:t>
            </a:r>
            <a:r>
              <a:rPr lang="en-US" sz="2600" b="1" i="1" dirty="0" err="1"/>
              <a:t>Bought|Reviewed</a:t>
            </a:r>
            <a:r>
              <a:rPr lang="en-US" sz="2600" b="1" i="1" dirty="0"/>
              <a:t>).(^</a:t>
            </a:r>
            <a:r>
              <a:rPr lang="en-US" sz="2600" b="1" i="1" dirty="0" smtClean="0"/>
              <a:t>Bought|^</a:t>
            </a:r>
            <a:r>
              <a:rPr lang="en-US" sz="2600" b="1" i="1" dirty="0"/>
              <a:t>Reviewed))</a:t>
            </a:r>
            <a:r>
              <a:rPr lang="en-US" sz="2600" b="1" i="1" dirty="0" smtClean="0"/>
              <a:t>*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96876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most academic research, the semantics is defined in terms of </a:t>
            </a:r>
            <a:r>
              <a:rPr lang="en-US" i="1" dirty="0" smtClean="0"/>
              <a:t>sets of node pairs</a:t>
            </a:r>
          </a:p>
          <a:p>
            <a:endParaRPr lang="en-US" dirty="0" smtClean="0"/>
          </a:p>
          <a:p>
            <a:r>
              <a:rPr lang="en-US" dirty="0" smtClean="0"/>
              <a:t>Traditionally specified in two ways:</a:t>
            </a:r>
          </a:p>
          <a:p>
            <a:pPr lvl="1"/>
            <a:r>
              <a:rPr lang="en-US" dirty="0" smtClean="0"/>
              <a:t>Declaratively</a:t>
            </a:r>
          </a:p>
          <a:p>
            <a:pPr lvl="1"/>
            <a:r>
              <a:rPr lang="en-US" dirty="0" smtClean="0"/>
              <a:t>Procedurally, based on algebraic operations over relations</a:t>
            </a:r>
          </a:p>
          <a:p>
            <a:pPr lvl="1"/>
            <a:endParaRPr lang="en-US" dirty="0"/>
          </a:p>
          <a:p>
            <a:r>
              <a:rPr lang="en-US" dirty="0" smtClean="0"/>
              <a:t>These are equivalent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10232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defTabSz="914400"/>
            <a:r>
              <a:rPr lang="en-US" sz="4000" dirty="0" smtClean="0">
                <a:solidFill>
                  <a:prstClr val="white"/>
                </a:solidFill>
                <a:latin typeface="Calibri"/>
                <a:cs typeface="Calibri Light"/>
              </a:rPr>
              <a:t>with limited query abilities…</a:t>
            </a:r>
            <a:endParaRPr lang="en-US" sz="4000" dirty="0">
              <a:solidFill>
                <a:prstClr val="white"/>
              </a:solidFill>
              <a:latin typeface="Calibri"/>
              <a:cs typeface="Calibri Light"/>
            </a:endParaRPr>
          </a:p>
        </p:txBody>
      </p:sp>
      <p:sp>
        <p:nvSpPr>
          <p:cNvPr id="2050" name="AutoShape 2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2" name="AutoShape 4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4" name="AutoShape 6" descr="Image result for stackoverflo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1304" y="2819384"/>
            <a:ext cx="4637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Growing out of key-value databases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or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SQL with special type UDFs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854" y="4506710"/>
            <a:ext cx="6063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Major commercial systems still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far from the full-fledged power of prior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non-relational query languages – OQL,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Xquery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US" sz="2400" baseline="-250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8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Declarative Semantics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794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Given: </a:t>
            </a:r>
          </a:p>
          <a:p>
            <a:pPr lvl="1"/>
            <a:r>
              <a:rPr lang="en-US" sz="2900" dirty="0" smtClean="0"/>
              <a:t>graph G</a:t>
            </a:r>
          </a:p>
          <a:p>
            <a:pPr lvl="1"/>
            <a:r>
              <a:rPr lang="en-US" sz="2900" dirty="0" smtClean="0"/>
              <a:t>path expression PE</a:t>
            </a:r>
          </a:p>
          <a:p>
            <a:pPr marL="0" indent="0">
              <a:buNone/>
            </a:pPr>
            <a:r>
              <a:rPr lang="en-US" sz="2900" dirty="0" smtClean="0"/>
              <a:t>     </a:t>
            </a:r>
          </a:p>
          <a:p>
            <a:r>
              <a:rPr lang="en-US" dirty="0" smtClean="0"/>
              <a:t>the meaning of PE on G, denoted PE(G) is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900" dirty="0"/>
              <a:t>t</a:t>
            </a:r>
            <a:r>
              <a:rPr lang="en-US" sz="2900" dirty="0" smtClean="0"/>
              <a:t>he set of node pairs (</a:t>
            </a:r>
            <a:r>
              <a:rPr lang="en-US" sz="2900" dirty="0" err="1" smtClean="0"/>
              <a:t>src</a:t>
            </a:r>
            <a:r>
              <a:rPr lang="en-US" sz="2900" dirty="0" smtClean="0"/>
              <a:t>, </a:t>
            </a:r>
            <a:r>
              <a:rPr lang="en-US" sz="2900" dirty="0" err="1" smtClean="0"/>
              <a:t>tgt</a:t>
            </a:r>
            <a:r>
              <a:rPr lang="en-US" sz="2900" dirty="0" smtClean="0"/>
              <a:t>) </a:t>
            </a:r>
          </a:p>
          <a:p>
            <a:pPr marL="457200" lvl="1" indent="0">
              <a:buNone/>
            </a:pPr>
            <a:r>
              <a:rPr lang="en-US" sz="2900" dirty="0" err="1" smtClean="0"/>
              <a:t>s.t.</a:t>
            </a:r>
            <a:r>
              <a:rPr lang="en-US" sz="2900" dirty="0" smtClean="0"/>
              <a:t> there exists a path in G from </a:t>
            </a:r>
            <a:r>
              <a:rPr lang="en-US" sz="2900" dirty="0" err="1" smtClean="0"/>
              <a:t>src</a:t>
            </a:r>
            <a:r>
              <a:rPr lang="en-US" sz="2900" dirty="0" smtClean="0"/>
              <a:t> to </a:t>
            </a:r>
            <a:r>
              <a:rPr lang="en-US" sz="2900" dirty="0" err="1" smtClean="0"/>
              <a:t>tgt</a:t>
            </a:r>
            <a:r>
              <a:rPr lang="en-US" sz="2900" dirty="0" smtClean="0"/>
              <a:t> </a:t>
            </a:r>
          </a:p>
          <a:p>
            <a:pPr marL="457200" lvl="1" indent="0">
              <a:buNone/>
            </a:pPr>
            <a:r>
              <a:rPr lang="en-US" sz="2900" dirty="0" smtClean="0"/>
              <a:t>       whose concatenated labels spell out a word in L(PE)</a:t>
            </a:r>
          </a:p>
          <a:p>
            <a:pPr marL="457200" lvl="1" indent="0">
              <a:buNone/>
            </a:pPr>
            <a:endParaRPr lang="en-US" sz="29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228327" y="5393652"/>
            <a:ext cx="8302024" cy="997913"/>
          </a:xfrm>
          <a:prstGeom prst="wedgeRectCallout">
            <a:avLst>
              <a:gd name="adj1" fmla="val 43285"/>
              <a:gd name="adj2" fmla="val -774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900" dirty="0" smtClean="0">
                <a:solidFill>
                  <a:srgbClr val="FFFFFF"/>
                </a:solidFill>
              </a:rPr>
              <a:t>L</a:t>
            </a:r>
            <a:r>
              <a:rPr lang="en-US" sz="2900" dirty="0">
                <a:solidFill>
                  <a:srgbClr val="FFFFFF"/>
                </a:solidFill>
              </a:rPr>
              <a:t>(PE) = </a:t>
            </a:r>
            <a:r>
              <a:rPr lang="en-US" sz="2900" dirty="0" smtClean="0">
                <a:solidFill>
                  <a:srgbClr val="FFFFFF"/>
                </a:solidFill>
              </a:rPr>
              <a:t>language </a:t>
            </a:r>
            <a:r>
              <a:rPr lang="en-US" sz="2900" dirty="0">
                <a:solidFill>
                  <a:srgbClr val="FFFFFF"/>
                </a:solidFill>
              </a:rPr>
              <a:t>accepted by PE </a:t>
            </a:r>
            <a:r>
              <a:rPr lang="en-US" sz="2900" dirty="0" smtClean="0">
                <a:solidFill>
                  <a:srgbClr val="FFFFFF"/>
                </a:solidFill>
              </a:rPr>
              <a:t>when seen </a:t>
            </a:r>
            <a:r>
              <a:rPr lang="en-US" sz="2900" dirty="0">
                <a:solidFill>
                  <a:srgbClr val="FFFFFF"/>
                </a:solidFill>
              </a:rPr>
              <a:t>as regular expression over </a:t>
            </a:r>
            <a:r>
              <a:rPr lang="en-US" sz="2900" dirty="0" smtClean="0">
                <a:solidFill>
                  <a:srgbClr val="FFFFFF"/>
                </a:solidFill>
              </a:rPr>
              <a:t>alphabet </a:t>
            </a:r>
            <a:r>
              <a:rPr lang="en-US" sz="2900" dirty="0">
                <a:solidFill>
                  <a:srgbClr val="FFFFFF"/>
                </a:solidFill>
              </a:rPr>
              <a:t>of edge </a:t>
            </a:r>
            <a:r>
              <a:rPr lang="en-US" sz="2900" dirty="0" smtClean="0">
                <a:solidFill>
                  <a:srgbClr val="FFFFFF"/>
                </a:solidFill>
              </a:rPr>
              <a:t>labels</a:t>
            </a:r>
            <a:endParaRPr lang="en-US" sz="2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7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Classical Procedural Semantics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PE(G) is a binary relation over nodes, defined inductively as:</a:t>
            </a:r>
          </a:p>
          <a:p>
            <a:endParaRPr lang="en-US" sz="1200" dirty="0"/>
          </a:p>
          <a:p>
            <a:r>
              <a:rPr lang="en-US" sz="2400" dirty="0" smtClean="0"/>
              <a:t>E(G) = set of s-t node pairs of E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_(G) = set of s-t node pairs of any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^E(G) = set of t-s node pairs of E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P1.P2(G) = P1(G) o P2(G)	</a:t>
            </a:r>
          </a:p>
          <a:p>
            <a:endParaRPr lang="en-US" sz="1200" dirty="0" smtClean="0"/>
          </a:p>
          <a:p>
            <a:r>
              <a:rPr lang="en-US" sz="2400" dirty="0" smtClean="0"/>
              <a:t>P1|P2(G) = set union (P1(G), P2(G))</a:t>
            </a:r>
          </a:p>
          <a:p>
            <a:endParaRPr lang="en-US" sz="1200" dirty="0" smtClean="0"/>
          </a:p>
          <a:p>
            <a:r>
              <a:rPr lang="en-US" sz="2400" dirty="0" smtClean="0"/>
              <a:t>P*(G) = reflexive transitive closure of P(G)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888921" y="4914347"/>
            <a:ext cx="1990035" cy="612648"/>
          </a:xfrm>
          <a:prstGeom prst="wedgeRectCallout">
            <a:avLst>
              <a:gd name="adj1" fmla="val -239908"/>
              <a:gd name="adj2" fmla="val -853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elational composition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041321" y="5996609"/>
            <a:ext cx="1837635" cy="784088"/>
          </a:xfrm>
          <a:prstGeom prst="wedgeRectCallout">
            <a:avLst>
              <a:gd name="adj1" fmla="val -241711"/>
              <a:gd name="adj2" fmla="val -515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Finite due to saturation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5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Conjunctive Regular Path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Replace relational atoms appearing in CQs with path expressions.</a:t>
            </a:r>
          </a:p>
          <a:p>
            <a:endParaRPr lang="en-US" dirty="0" smtClean="0"/>
          </a:p>
          <a:p>
            <a:r>
              <a:rPr lang="en-US" dirty="0" smtClean="0"/>
              <a:t>Explicitly introduce variables binding to source and target nodes of path expressions. </a:t>
            </a:r>
          </a:p>
          <a:p>
            <a:endParaRPr lang="en-US" dirty="0" smtClean="0"/>
          </a:p>
          <a:p>
            <a:r>
              <a:rPr lang="en-US" dirty="0" smtClean="0"/>
              <a:t>Allow multiple path expression atoms in query body.</a:t>
            </a:r>
          </a:p>
          <a:p>
            <a:endParaRPr lang="en-US" dirty="0" smtClean="0"/>
          </a:p>
          <a:p>
            <a:r>
              <a:rPr lang="en-US" dirty="0" smtClean="0"/>
              <a:t>Variables can be used to stitch multiple path expression atoms into complex patterns.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2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CRPQ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Pairs of customers who have bought same product (do not list a customer with herself):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     Q1(c1,c2) </a:t>
            </a:r>
            <a:r>
              <a:rPr lang="en-US" b="1" i="1" dirty="0" smtClean="0">
                <a:sym typeface="Wingdings"/>
              </a:rPr>
              <a:t>:- c1 </a:t>
            </a:r>
            <a:r>
              <a:rPr lang="mr-IN" b="1" i="1" dirty="0" smtClean="0">
                <a:sym typeface="Wingdings"/>
              </a:rPr>
              <a:t>–</a:t>
            </a:r>
            <a:r>
              <a:rPr lang="en-US" b="1" i="1" dirty="0" err="1" smtClean="0">
                <a:sym typeface="Wingdings"/>
              </a:rPr>
              <a:t>Bought.^Bought</a:t>
            </a:r>
            <a:r>
              <a:rPr lang="en-US" b="1" i="1" dirty="0" smtClean="0">
                <a:sym typeface="Wingdings"/>
              </a:rPr>
              <a:t>-&gt; c2, c1 != c2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ustomers who have bought and also reviewed a product: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i="1" dirty="0" smtClean="0">
                <a:sym typeface="Wingdings"/>
              </a:rPr>
              <a:t>     Q2(c) :- c </a:t>
            </a:r>
            <a:r>
              <a:rPr lang="mr-IN" b="1" i="1" dirty="0" smtClean="0">
                <a:sym typeface="Wingdings"/>
              </a:rPr>
              <a:t>–</a:t>
            </a:r>
            <a:r>
              <a:rPr lang="en-US" b="1" i="1" dirty="0" smtClean="0">
                <a:sym typeface="Wingdings"/>
              </a:rPr>
              <a:t>Bought-&gt; p, c </a:t>
            </a:r>
            <a:r>
              <a:rPr lang="mr-IN" b="1" i="1" dirty="0" smtClean="0">
                <a:sym typeface="Wingdings"/>
              </a:rPr>
              <a:t>–</a:t>
            </a:r>
            <a:r>
              <a:rPr lang="en-US" b="1" i="1" dirty="0" smtClean="0">
                <a:sym typeface="Wingdings"/>
              </a:rPr>
              <a:t>Reviewed-&gt; p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701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CRPQ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Naturally extended from single path expressions, following model of CQs</a:t>
            </a:r>
          </a:p>
          <a:p>
            <a:endParaRPr lang="en-US" dirty="0"/>
          </a:p>
          <a:p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lifting the notion of satisfaction of a path expression atom by a source-target node pair to the notion of satisfaction of a conjunction of atoms by a tuple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rocedural </a:t>
            </a:r>
            <a:endParaRPr lang="en-US" dirty="0"/>
          </a:p>
          <a:p>
            <a:pPr lvl="1"/>
            <a:r>
              <a:rPr lang="en-US" dirty="0" smtClean="0"/>
              <a:t>based on SPRJ manipulation of the binary relations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 yielded </a:t>
            </a:r>
            <a:r>
              <a:rPr lang="en-US" dirty="0" smtClean="0"/>
              <a:t>by the individual path expression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 of Set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 graph analytics need to aggregate data </a:t>
            </a:r>
          </a:p>
          <a:p>
            <a:pPr lvl="1"/>
            <a:r>
              <a:rPr lang="en-US" dirty="0" smtClean="0"/>
              <a:t>e.g. count the number of products two customers have in common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 Set semantics does not suffice</a:t>
            </a:r>
          </a:p>
          <a:p>
            <a:pPr lvl="1"/>
            <a:r>
              <a:rPr lang="en-US" dirty="0" smtClean="0"/>
              <a:t>baked-in duplicate elimination affects the aggregation </a:t>
            </a:r>
          </a:p>
          <a:p>
            <a:endParaRPr lang="en-US" dirty="0"/>
          </a:p>
          <a:p>
            <a:r>
              <a:rPr lang="en-US" dirty="0" smtClean="0"/>
              <a:t>As in SQL, practical systems resort to bag semantics</a:t>
            </a:r>
          </a:p>
        </p:txBody>
      </p:sp>
    </p:spTree>
    <p:extLst>
      <p:ext uri="{BB962C8B-B14F-4D97-AF65-F5344CB8AC3E}">
        <p14:creationId xmlns:p14="http://schemas.microsoft.com/office/powerpoint/2010/main" val="218194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Path Expressions Under Bag Semantics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PE(G) is a bag of node pairs, defined inductively as:</a:t>
            </a:r>
          </a:p>
          <a:p>
            <a:endParaRPr lang="en-US" sz="1200" dirty="0"/>
          </a:p>
          <a:p>
            <a:r>
              <a:rPr lang="en-US" sz="2400" dirty="0" smtClean="0"/>
              <a:t>E(G) = </a:t>
            </a:r>
            <a:r>
              <a:rPr lang="en-US" sz="2400" strike="sngStrike" dirty="0" smtClean="0"/>
              <a:t>set</a:t>
            </a:r>
            <a:r>
              <a:rPr lang="en-US" sz="2400" dirty="0" smtClean="0"/>
              <a:t> </a:t>
            </a:r>
            <a:r>
              <a:rPr lang="en-US" sz="2400" b="1" i="1" dirty="0" smtClean="0"/>
              <a:t>bag</a:t>
            </a:r>
            <a:r>
              <a:rPr lang="en-US" sz="2400" dirty="0" smtClean="0"/>
              <a:t> of s-t node pairs of E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_(G) = </a:t>
            </a:r>
            <a:r>
              <a:rPr lang="en-US" sz="2400" strike="sngStrike" dirty="0" smtClean="0"/>
              <a:t>set</a:t>
            </a:r>
            <a:r>
              <a:rPr lang="en-US" sz="2400" dirty="0" smtClean="0"/>
              <a:t> </a:t>
            </a:r>
            <a:r>
              <a:rPr lang="en-US" sz="2400" b="1" i="1" dirty="0" smtClean="0"/>
              <a:t>bag</a:t>
            </a:r>
            <a:r>
              <a:rPr lang="en-US" sz="2400" dirty="0" smtClean="0"/>
              <a:t> of s-t node pairs of any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^E(G) = </a:t>
            </a:r>
            <a:r>
              <a:rPr lang="en-US" sz="2400" strike="sngStrike" dirty="0" smtClean="0"/>
              <a:t>set</a:t>
            </a:r>
            <a:r>
              <a:rPr lang="en-US" sz="2400" dirty="0" smtClean="0"/>
              <a:t> </a:t>
            </a:r>
            <a:r>
              <a:rPr lang="en-US" sz="2400" b="1" i="1" dirty="0" smtClean="0"/>
              <a:t>bag</a:t>
            </a:r>
            <a:r>
              <a:rPr lang="en-US" sz="2400" dirty="0" smtClean="0"/>
              <a:t> of t-s node pairs of E edges in G</a:t>
            </a:r>
          </a:p>
          <a:p>
            <a:endParaRPr lang="en-US" sz="1200" dirty="0" smtClean="0"/>
          </a:p>
          <a:p>
            <a:r>
              <a:rPr lang="en-US" sz="2400" dirty="0" smtClean="0"/>
              <a:t>P1.P2(G) = P1(G) o P2(G)	</a:t>
            </a:r>
          </a:p>
          <a:p>
            <a:endParaRPr lang="en-US" sz="1200" dirty="0" smtClean="0"/>
          </a:p>
          <a:p>
            <a:r>
              <a:rPr lang="en-US" sz="2400" dirty="0" smtClean="0"/>
              <a:t>P1|P2(G) = </a:t>
            </a:r>
            <a:r>
              <a:rPr lang="en-US" sz="2400" strike="sngStrike" dirty="0" smtClean="0"/>
              <a:t>set</a:t>
            </a:r>
            <a:r>
              <a:rPr lang="en-US" sz="2400" dirty="0" smtClean="0"/>
              <a:t> </a:t>
            </a:r>
            <a:r>
              <a:rPr lang="en-US" sz="2400" b="1" i="1" dirty="0" smtClean="0"/>
              <a:t>bag</a:t>
            </a:r>
            <a:r>
              <a:rPr lang="en-US" sz="2400" dirty="0" smtClean="0"/>
              <a:t> union (P1(G), P2(G))</a:t>
            </a:r>
          </a:p>
          <a:p>
            <a:endParaRPr lang="en-US" sz="1200" dirty="0" smtClean="0"/>
          </a:p>
          <a:p>
            <a:r>
              <a:rPr lang="en-US" sz="2400" dirty="0" smtClean="0"/>
              <a:t>P*(G) = </a:t>
            </a:r>
            <a:r>
              <a:rPr lang="en-US" sz="2400" strike="sngStrike" dirty="0" smtClean="0"/>
              <a:t>reflexive transitive closure </a:t>
            </a:r>
            <a:r>
              <a:rPr lang="en-US" sz="2400" dirty="0" smtClean="0"/>
              <a:t>of P(G)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888921" y="4958518"/>
            <a:ext cx="1990035" cy="861393"/>
          </a:xfrm>
          <a:prstGeom prst="wedgeRectCallout">
            <a:avLst>
              <a:gd name="adj1" fmla="val -239908"/>
              <a:gd name="adj2" fmla="val -853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elational composition for </a:t>
            </a:r>
            <a:r>
              <a:rPr lang="en-US" b="1" i="1" dirty="0" smtClean="0">
                <a:solidFill>
                  <a:srgbClr val="FFFFFF"/>
                </a:solidFill>
              </a:rPr>
              <a:t>bags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041321" y="5996609"/>
            <a:ext cx="1837635" cy="784088"/>
          </a:xfrm>
          <a:prstGeom prst="wedgeRectCallout">
            <a:avLst>
              <a:gd name="adj1" fmla="val -241711"/>
              <a:gd name="adj2" fmla="val -515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Not necessarily finite under bag semantics!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7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Bag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erformance and semantic issues due to number of distinct paths</a:t>
            </a:r>
          </a:p>
          <a:p>
            <a:endParaRPr lang="en-US" dirty="0" smtClean="0"/>
          </a:p>
          <a:p>
            <a:r>
              <a:rPr lang="en-US" dirty="0" smtClean="0"/>
              <a:t>Multiplicity of s-t pair in query output reflects number of distinct paths connecting s with t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Even in DAGs, these can be exponentially </a:t>
            </a:r>
            <a:r>
              <a:rPr lang="en-US" dirty="0" smtClean="0"/>
              <a:t>many.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Chain </a:t>
            </a:r>
            <a:r>
              <a:rPr lang="en-US" dirty="0" smtClean="0"/>
              <a:t>of diamonds example:                       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cyclic graphs, these can be infinitely many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 rot="2327148">
            <a:off x="5405120" y="4795520"/>
            <a:ext cx="467360" cy="355600"/>
          </a:xfrm>
          <a:prstGeom prst="parallelogram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2327148">
            <a:off x="5994400" y="4815840"/>
            <a:ext cx="467360" cy="355600"/>
          </a:xfrm>
          <a:prstGeom prst="parallelogram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Parallelogram 6"/>
          <p:cNvSpPr/>
          <p:nvPr/>
        </p:nvSpPr>
        <p:spPr>
          <a:xfrm rot="2327148">
            <a:off x="6543040" y="4826000"/>
            <a:ext cx="467360" cy="355600"/>
          </a:xfrm>
          <a:prstGeom prst="parallelogram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2327148">
            <a:off x="7782560" y="4826000"/>
            <a:ext cx="467360" cy="355600"/>
          </a:xfrm>
          <a:prstGeom prst="parallelogram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3120" y="4968240"/>
            <a:ext cx="111760" cy="11176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35520" y="4968240"/>
            <a:ext cx="111760" cy="11176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87920" y="4968240"/>
            <a:ext cx="111760" cy="11176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794"/>
            <a:ext cx="9144000" cy="1680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Solutions In Practice: </a:t>
            </a:r>
            <a:br>
              <a:rPr lang="en-US" sz="3600" dirty="0" smtClean="0"/>
            </a:br>
            <a:r>
              <a:rPr lang="en-US" sz="3600" dirty="0" smtClean="0"/>
              <a:t>Bound Traversal Length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698"/>
            <a:ext cx="8229600" cy="38652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Upper bound the length of the traversed path   </a:t>
            </a:r>
          </a:p>
          <a:p>
            <a:pPr lvl="1"/>
            <a:r>
              <a:rPr lang="en-US" dirty="0" smtClean="0"/>
              <a:t>Recall bounded </a:t>
            </a:r>
            <a:r>
              <a:rPr lang="en-US" dirty="0" err="1" smtClean="0"/>
              <a:t>Kleene</a:t>
            </a:r>
            <a:r>
              <a:rPr lang="en-US" dirty="0" smtClean="0"/>
              <a:t> construct *(</a:t>
            </a:r>
            <a:r>
              <a:rPr lang="en-US" dirty="0" err="1" smtClean="0"/>
              <a:t>min,max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Bounds length and hence number of distinct paths considered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Supported by Gremlin, Cypher, SparQL, GSQL, very common in tutorial examples and in industrial practice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38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794"/>
            <a:ext cx="9144000" cy="16468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Solutions In Practice: </a:t>
            </a:r>
            <a:br>
              <a:rPr lang="en-US" sz="3600" dirty="0" smtClean="0"/>
            </a:br>
            <a:r>
              <a:rPr lang="en-US" sz="3600" dirty="0" smtClean="0"/>
              <a:t>Restrict Cycle Traversal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86" y="1711710"/>
            <a:ext cx="8229600" cy="49695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Simple paths only (no repeating vertices) </a:t>
            </a:r>
          </a:p>
          <a:p>
            <a:pPr lvl="1"/>
            <a:r>
              <a:rPr lang="en-US" dirty="0" smtClean="0"/>
              <a:t>Rules out paths that go around cycles  </a:t>
            </a:r>
          </a:p>
          <a:p>
            <a:pPr lvl="1"/>
            <a:r>
              <a:rPr lang="en-US" dirty="0" smtClean="0"/>
              <a:t>Recommended in Gremlin style guides, tutorials, formal semantics paper</a:t>
            </a:r>
          </a:p>
          <a:p>
            <a:pPr lvl="1"/>
            <a:r>
              <a:rPr lang="en-US" dirty="0" smtClean="0"/>
              <a:t>Gremlin’s </a:t>
            </a:r>
            <a:r>
              <a:rPr lang="en-US" dirty="0" err="1" smtClean="0"/>
              <a:t>simplePath</a:t>
            </a:r>
            <a:r>
              <a:rPr lang="en-US" dirty="0" smtClean="0"/>
              <a:t> () predicate supports this semantics</a:t>
            </a:r>
          </a:p>
          <a:p>
            <a:pPr lvl="1"/>
            <a:r>
              <a:rPr lang="en-US" dirty="0" smtClean="0"/>
              <a:t>Problem: membership of s-t pair in result is NP-hard</a:t>
            </a:r>
          </a:p>
          <a:p>
            <a:pPr lvl="1"/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aths must not repeat edges</a:t>
            </a:r>
          </a:p>
          <a:p>
            <a:pPr lvl="1"/>
            <a:r>
              <a:rPr lang="en-US" dirty="0" smtClean="0"/>
              <a:t>Allows cyclic paths</a:t>
            </a:r>
          </a:p>
          <a:p>
            <a:pPr lvl="1"/>
            <a:r>
              <a:rPr lang="en-US" dirty="0" smtClean="0"/>
              <a:t>Rules out paths that go around same cycle more than once</a:t>
            </a:r>
          </a:p>
          <a:p>
            <a:pPr lvl="1"/>
            <a:r>
              <a:rPr lang="en-US" dirty="0" smtClean="0"/>
              <a:t>This is the Cypher semantics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74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</TotalTime>
  <Words>11895</Words>
  <Application>Microsoft Macintosh PowerPoint</Application>
  <PresentationFormat>On-screen Show (4:3)</PresentationFormat>
  <Paragraphs>2376</Paragraphs>
  <Slides>144</Slides>
  <Notes>64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144</vt:i4>
      </vt:variant>
    </vt:vector>
  </HeadingPairs>
  <TitlesOfParts>
    <vt:vector size="149" baseType="lpstr"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Followup &amp; Discussion</vt:lpstr>
      <vt:lpstr>APPENDIX,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B:  Query Languages for Unrestricted Graphs</vt:lpstr>
      <vt:lpstr>The Unrestricted Graph Data Model</vt:lpstr>
      <vt:lpstr>Example Graph</vt:lpstr>
      <vt:lpstr>Expressing Graph Analytics</vt:lpstr>
      <vt:lpstr>Two Different Approaches </vt:lpstr>
      <vt:lpstr>Some Key Ingredients for  High-Level Query Languages</vt:lpstr>
      <vt:lpstr>Path Expressions</vt:lpstr>
      <vt:lpstr>Path Expressions</vt:lpstr>
      <vt:lpstr>Path Expression Syntax</vt:lpstr>
      <vt:lpstr>Path Expression Examples (1)</vt:lpstr>
      <vt:lpstr>Path Expression Examples (2) </vt:lpstr>
      <vt:lpstr>Path Expression Semantics</vt:lpstr>
      <vt:lpstr>Classical Declarative Semantics </vt:lpstr>
      <vt:lpstr>Classical Procedural Semantics</vt:lpstr>
      <vt:lpstr>Conjunctive Regular Path Queries</vt:lpstr>
      <vt:lpstr>CRPQ Examples</vt:lpstr>
      <vt:lpstr>CRPQ Semantics</vt:lpstr>
      <vt:lpstr>Limitation of Set Semantics</vt:lpstr>
      <vt:lpstr>Path Expressions Under Bag Semantics</vt:lpstr>
      <vt:lpstr>Issues with Bag Semantics</vt:lpstr>
      <vt:lpstr>Solutions In Practice:  Bound Traversal Length</vt:lpstr>
      <vt:lpstr>Solutions In Practice:  Restrict Cycle Traversal</vt:lpstr>
      <vt:lpstr>Solutions In Practice:  Mix Bag and Set Semantics</vt:lpstr>
      <vt:lpstr>Solutions In Practice:  Leave it to User</vt:lpstr>
      <vt:lpstr>One Semantics I Would Prefer</vt:lpstr>
      <vt:lpstr>Aggregation</vt:lpstr>
      <vt:lpstr>Let’s See it First as CQ Extension</vt:lpstr>
      <vt:lpstr>Aggregation in Modern Graph QLs</vt:lpstr>
      <vt:lpstr>Flavor of Representative Languages</vt:lpstr>
      <vt:lpstr>Running Example in CRPQ Form</vt:lpstr>
      <vt:lpstr>SparQL</vt:lpstr>
      <vt:lpstr>Running Example in SparQL</vt:lpstr>
      <vt:lpstr>SparQL Semantics by Example</vt:lpstr>
      <vt:lpstr>Cypher</vt:lpstr>
      <vt:lpstr>Running Example in Cypher</vt:lpstr>
      <vt:lpstr>Cypher Semantics by Example</vt:lpstr>
      <vt:lpstr>Gremlin</vt:lpstr>
      <vt:lpstr>Gremlin Semantics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Gremlin Semantics by Example</vt:lpstr>
      <vt:lpstr>GSQL</vt:lpstr>
      <vt:lpstr>GSQL Accumulators</vt:lpstr>
      <vt:lpstr>Running Example in GSQL</vt:lpstr>
      <vt:lpstr>GSQL Semantics by Example</vt:lpstr>
      <vt:lpstr>Why Aggregate in Accumulators Instead of Select-Group By Clauses?</vt:lpstr>
      <vt:lpstr>Local Accumulators</vt:lpstr>
      <vt:lpstr>Role of SELECT Clause? Compositionality</vt:lpstr>
      <vt:lpstr>Control Flow Primitives</vt:lpstr>
      <vt:lpstr>Loops Are Essential</vt:lpstr>
      <vt:lpstr>PageRank in GSQL</vt:lpstr>
      <vt:lpstr>Low-level, NoSQL-style Programming for  Parallel Graph Analytics</vt:lpstr>
      <vt:lpstr>Think-Like-a-Vertex (TLAV)  aka Vertex-Centric</vt:lpstr>
      <vt:lpstr>Pregel: A TLAV Programming Abstraction</vt:lpstr>
      <vt:lpstr>Gather-Apply-Scatter (GAS)</vt:lpstr>
      <vt:lpstr>PowerGraph</vt:lpstr>
      <vt:lpstr>GSQL’s Edge-Map/Vertex-Reduce (EM/VR)</vt:lpstr>
      <vt:lpstr>GSQL As High-level EM/VR Program</vt:lpstr>
      <vt:lpstr>Summary</vt:lpstr>
      <vt:lpstr>Topics Not Covered Here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deutsch</dc:creator>
  <cp:lastModifiedBy>alin deutsch</cp:lastModifiedBy>
  <cp:revision>435</cp:revision>
  <dcterms:created xsi:type="dcterms:W3CDTF">2018-08-13T12:07:13Z</dcterms:created>
  <dcterms:modified xsi:type="dcterms:W3CDTF">2018-08-29T04:02:58Z</dcterms:modified>
</cp:coreProperties>
</file>